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theme/themeOverride1.xml" ContentType="application/vnd.openxmlformats-officedocument.themeOverr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1"/>
  </p:notesMasterIdLst>
  <p:handoutMasterIdLst>
    <p:handoutMasterId r:id="rId32"/>
  </p:handoutMasterIdLst>
  <p:sldIdLst>
    <p:sldId id="283" r:id="rId2"/>
    <p:sldId id="431" r:id="rId3"/>
    <p:sldId id="454" r:id="rId4"/>
    <p:sldId id="445" r:id="rId5"/>
    <p:sldId id="447" r:id="rId6"/>
    <p:sldId id="450" r:id="rId7"/>
    <p:sldId id="449" r:id="rId8"/>
    <p:sldId id="446" r:id="rId9"/>
    <p:sldId id="451" r:id="rId10"/>
    <p:sldId id="452" r:id="rId11"/>
    <p:sldId id="448" r:id="rId12"/>
    <p:sldId id="457" r:id="rId13"/>
    <p:sldId id="458" r:id="rId14"/>
    <p:sldId id="459" r:id="rId15"/>
    <p:sldId id="460" r:id="rId16"/>
    <p:sldId id="461" r:id="rId17"/>
    <p:sldId id="433" r:id="rId18"/>
    <p:sldId id="440" r:id="rId19"/>
    <p:sldId id="442" r:id="rId20"/>
    <p:sldId id="441" r:id="rId21"/>
    <p:sldId id="435" r:id="rId22"/>
    <p:sldId id="434" r:id="rId23"/>
    <p:sldId id="443" r:id="rId24"/>
    <p:sldId id="444" r:id="rId25"/>
    <p:sldId id="436" r:id="rId26"/>
    <p:sldId id="438" r:id="rId27"/>
    <p:sldId id="439" r:id="rId28"/>
    <p:sldId id="453" r:id="rId29"/>
    <p:sldId id="419" r:id="rId30"/>
  </p:sldIdLst>
  <p:sldSz cx="10691813" cy="7559675"/>
  <p:notesSz cx="6858000" cy="9144000"/>
  <p:defaultTextStyle>
    <a:defPPr>
      <a:defRPr lang="cs-CZ"/>
    </a:defPPr>
    <a:lvl1pPr marL="0" algn="l" defTabSz="995507" rtl="0" eaLnBrk="1" latinLnBrk="0" hangingPunct="1">
      <a:defRPr sz="1960" kern="1200">
        <a:solidFill>
          <a:schemeClr val="tx1"/>
        </a:solidFill>
        <a:latin typeface="+mn-lt"/>
        <a:ea typeface="+mn-ea"/>
        <a:cs typeface="+mn-cs"/>
      </a:defRPr>
    </a:lvl1pPr>
    <a:lvl2pPr marL="497754" algn="l" defTabSz="995507" rtl="0" eaLnBrk="1" latinLnBrk="0" hangingPunct="1">
      <a:defRPr sz="1960" kern="1200">
        <a:solidFill>
          <a:schemeClr val="tx1"/>
        </a:solidFill>
        <a:latin typeface="+mn-lt"/>
        <a:ea typeface="+mn-ea"/>
        <a:cs typeface="+mn-cs"/>
      </a:defRPr>
    </a:lvl2pPr>
    <a:lvl3pPr marL="995507" algn="l" defTabSz="995507" rtl="0" eaLnBrk="1" latinLnBrk="0" hangingPunct="1">
      <a:defRPr sz="1960" kern="1200">
        <a:solidFill>
          <a:schemeClr val="tx1"/>
        </a:solidFill>
        <a:latin typeface="+mn-lt"/>
        <a:ea typeface="+mn-ea"/>
        <a:cs typeface="+mn-cs"/>
      </a:defRPr>
    </a:lvl3pPr>
    <a:lvl4pPr marL="1493261" algn="l" defTabSz="995507" rtl="0" eaLnBrk="1" latinLnBrk="0" hangingPunct="1">
      <a:defRPr sz="1960" kern="1200">
        <a:solidFill>
          <a:schemeClr val="tx1"/>
        </a:solidFill>
        <a:latin typeface="+mn-lt"/>
        <a:ea typeface="+mn-ea"/>
        <a:cs typeface="+mn-cs"/>
      </a:defRPr>
    </a:lvl4pPr>
    <a:lvl5pPr marL="1991015" algn="l" defTabSz="995507" rtl="0" eaLnBrk="1" latinLnBrk="0" hangingPunct="1">
      <a:defRPr sz="1960" kern="1200">
        <a:solidFill>
          <a:schemeClr val="tx1"/>
        </a:solidFill>
        <a:latin typeface="+mn-lt"/>
        <a:ea typeface="+mn-ea"/>
        <a:cs typeface="+mn-cs"/>
      </a:defRPr>
    </a:lvl5pPr>
    <a:lvl6pPr marL="2488768" algn="l" defTabSz="995507" rtl="0" eaLnBrk="1" latinLnBrk="0" hangingPunct="1">
      <a:defRPr sz="1960" kern="1200">
        <a:solidFill>
          <a:schemeClr val="tx1"/>
        </a:solidFill>
        <a:latin typeface="+mn-lt"/>
        <a:ea typeface="+mn-ea"/>
        <a:cs typeface="+mn-cs"/>
      </a:defRPr>
    </a:lvl6pPr>
    <a:lvl7pPr marL="2986522" algn="l" defTabSz="995507" rtl="0" eaLnBrk="1" latinLnBrk="0" hangingPunct="1">
      <a:defRPr sz="1960" kern="1200">
        <a:solidFill>
          <a:schemeClr val="tx1"/>
        </a:solidFill>
        <a:latin typeface="+mn-lt"/>
        <a:ea typeface="+mn-ea"/>
        <a:cs typeface="+mn-cs"/>
      </a:defRPr>
    </a:lvl7pPr>
    <a:lvl8pPr marL="3484275" algn="l" defTabSz="995507" rtl="0" eaLnBrk="1" latinLnBrk="0" hangingPunct="1">
      <a:defRPr sz="1960" kern="1200">
        <a:solidFill>
          <a:schemeClr val="tx1"/>
        </a:solidFill>
        <a:latin typeface="+mn-lt"/>
        <a:ea typeface="+mn-ea"/>
        <a:cs typeface="+mn-cs"/>
      </a:defRPr>
    </a:lvl8pPr>
    <a:lvl9pPr marL="3982029" algn="l" defTabSz="995507" rtl="0" eaLnBrk="1" latinLnBrk="0" hangingPunct="1">
      <a:defRPr sz="1960" kern="1200">
        <a:solidFill>
          <a:schemeClr val="tx1"/>
        </a:solidFill>
        <a:latin typeface="+mn-lt"/>
        <a:ea typeface="+mn-ea"/>
        <a:cs typeface="+mn-cs"/>
      </a:defRPr>
    </a:lvl9pPr>
  </p:defaultTextStyle>
  <p:extLst>
    <p:ext uri="{521415D9-36F7-43E2-AB2F-B90AF26B5E84}">
      <p14:sectionLst xmlns:p14="http://schemas.microsoft.com/office/powerpoint/2010/main">
        <p14:section name="Výchozí oddíl" id="{6E531DAA-F5CB-449C-A9EC-37F1590229EA}">
          <p14:sldIdLst>
            <p14:sldId id="283"/>
          </p14:sldIdLst>
        </p14:section>
        <p14:section name="Investice" id="{37C97F2B-C667-4BF4-A04A-32C00450AE96}">
          <p14:sldIdLst>
            <p14:sldId id="431"/>
            <p14:sldId id="454"/>
            <p14:sldId id="445"/>
            <p14:sldId id="447"/>
          </p14:sldIdLst>
        </p14:section>
        <p14:section name="Plánování" id="{1368BE2B-3925-4D8E-B685-4606AC0E842F}">
          <p14:sldIdLst>
            <p14:sldId id="450"/>
            <p14:sldId id="449"/>
            <p14:sldId id="446"/>
            <p14:sldId id="451"/>
            <p14:sldId id="452"/>
            <p14:sldId id="448"/>
            <p14:sldId id="457"/>
            <p14:sldId id="458"/>
            <p14:sldId id="459"/>
            <p14:sldId id="460"/>
            <p14:sldId id="461"/>
            <p14:sldId id="433"/>
            <p14:sldId id="440"/>
            <p14:sldId id="442"/>
          </p14:sldIdLst>
        </p14:section>
        <p14:section name="Opravy" id="{9FCF5127-28F3-4220-958C-B06673D34CE6}">
          <p14:sldIdLst>
            <p14:sldId id="441"/>
            <p14:sldId id="435"/>
            <p14:sldId id="434"/>
            <p14:sldId id="443"/>
            <p14:sldId id="444"/>
            <p14:sldId id="436"/>
            <p14:sldId id="438"/>
          </p14:sldIdLst>
        </p14:section>
        <p14:section name="Konec" id="{93BF16FD-F294-4C14-A166-619A18B370F2}">
          <p14:sldIdLst>
            <p14:sldId id="439"/>
            <p14:sldId id="453"/>
            <p14:sldId id="419"/>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Václav Marvan, Ing." initials="VMI" lastIdx="2" clrIdx="0">
    <p:extLst>
      <p:ext uri="{19B8F6BF-5375-455C-9EA6-DF929625EA0E}">
        <p15:presenceInfo xmlns:p15="http://schemas.microsoft.com/office/powerpoint/2012/main" userId="Václav Marvan, Ing."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3D3"/>
    <a:srgbClr val="063E85"/>
    <a:srgbClr val="E1F200"/>
    <a:srgbClr val="EF7F1B"/>
    <a:srgbClr val="00458D"/>
    <a:srgbClr val="184887"/>
    <a:srgbClr val="23538F"/>
    <a:srgbClr val="CCCCFF"/>
    <a:srgbClr val="AADDFA"/>
    <a:srgbClr val="A9DC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Světlý styl 1 – zvýraznění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Světlý styl 2 – zvýraznění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C89EF96-8CEA-46FF-86C4-4CE0E7609802}" styleName="Světlý styl 3 – zvýraznění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E8034E78-7F5D-4C2E-B375-FC64B27BC917}" styleName="Tmavý styl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202B0CA-FC54-4496-8BCA-5EF66A818D29}" styleName="Tmavý styl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81" autoAdjust="0"/>
    <p:restoredTop sz="95458" autoAdjust="0"/>
  </p:normalViewPr>
  <p:slideViewPr>
    <p:cSldViewPr snapToGrid="0">
      <p:cViewPr varScale="1">
        <p:scale>
          <a:sx n="97" d="100"/>
          <a:sy n="97" d="100"/>
        </p:scale>
        <p:origin x="1488" y="7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120" d="100"/>
          <a:sy n="120" d="100"/>
        </p:scale>
        <p:origin x="7602" y="12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oleObject" Target="file:///R:\CloudStation\RSD%20zavody%20a%20spravy\INVESTICNI%20AKCE\Spr&#225;va%20Chomutov\Prezentace%20okr%20D&#283;&#269;&#237;n\src\diagramy.xlsx" TargetMode="External"/><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7.xml"/><Relationship Id="rId1" Type="http://schemas.microsoft.com/office/2011/relationships/chartStyle" Target="style7.xml"/><Relationship Id="rId4" Type="http://schemas.openxmlformats.org/officeDocument/2006/relationships/oleObject" Target="file:///R:\CloudStation\RSD%20zavody%20a%20spravy\INVESTICNI%20AKCE\Spr&#225;va%20Chomutov\Prezentace%20okr%20D&#283;&#269;&#237;n\src\diagramy.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List1!$B$1</c:f>
              <c:strCache>
                <c:ptCount val="1"/>
                <c:pt idx="0">
                  <c:v>Řada 1</c:v>
                </c:pt>
              </c:strCache>
            </c:strRef>
          </c:tx>
          <c:spPr>
            <a:solidFill>
              <a:schemeClr val="accent1"/>
            </a:solidFill>
            <a:ln>
              <a:noFill/>
            </a:ln>
            <a:effectLst/>
          </c:spPr>
          <c:invertIfNegative val="0"/>
          <c:dPt>
            <c:idx val="0"/>
            <c:invertIfNegative val="0"/>
            <c:bubble3D val="0"/>
            <c:spPr>
              <a:solidFill>
                <a:schemeClr val="accent3">
                  <a:lumMod val="75000"/>
                </a:schemeClr>
              </a:solidFill>
              <a:ln>
                <a:noFill/>
              </a:ln>
              <a:effectLst/>
            </c:spPr>
            <c:extLst>
              <c:ext xmlns:c16="http://schemas.microsoft.com/office/drawing/2014/chart" uri="{C3380CC4-5D6E-409C-BE32-E72D297353CC}">
                <c16:uniqueId val="{00000006-E052-41D6-A710-85CDE2DCAFC9}"/>
              </c:ext>
            </c:extLst>
          </c:dPt>
          <c:dPt>
            <c:idx val="1"/>
            <c:invertIfNegative val="0"/>
            <c:bubble3D val="0"/>
            <c:spPr>
              <a:solidFill>
                <a:schemeClr val="accent3">
                  <a:lumMod val="75000"/>
                </a:schemeClr>
              </a:solidFill>
              <a:ln>
                <a:noFill/>
              </a:ln>
              <a:effectLst/>
            </c:spPr>
            <c:extLst>
              <c:ext xmlns:c16="http://schemas.microsoft.com/office/drawing/2014/chart" uri="{C3380CC4-5D6E-409C-BE32-E72D297353CC}">
                <c16:uniqueId val="{00000007-E052-41D6-A710-85CDE2DCAFC9}"/>
              </c:ext>
            </c:extLst>
          </c:dPt>
          <c:dPt>
            <c:idx val="2"/>
            <c:invertIfNegative val="0"/>
            <c:bubble3D val="0"/>
            <c:spPr>
              <a:solidFill>
                <a:schemeClr val="accent3">
                  <a:lumMod val="75000"/>
                </a:schemeClr>
              </a:solidFill>
              <a:ln>
                <a:noFill/>
              </a:ln>
              <a:effectLst/>
            </c:spPr>
            <c:extLst>
              <c:ext xmlns:c16="http://schemas.microsoft.com/office/drawing/2014/chart" uri="{C3380CC4-5D6E-409C-BE32-E72D297353CC}">
                <c16:uniqueId val="{00000008-E052-41D6-A710-85CDE2DCAFC9}"/>
              </c:ext>
            </c:extLst>
          </c:dPt>
          <c:dPt>
            <c:idx val="3"/>
            <c:invertIfNegative val="0"/>
            <c:bubble3D val="0"/>
            <c:spPr>
              <a:solidFill>
                <a:schemeClr val="accent3">
                  <a:lumMod val="75000"/>
                </a:schemeClr>
              </a:solidFill>
              <a:ln>
                <a:noFill/>
              </a:ln>
              <a:effectLst/>
            </c:spPr>
            <c:extLst>
              <c:ext xmlns:c16="http://schemas.microsoft.com/office/drawing/2014/chart" uri="{C3380CC4-5D6E-409C-BE32-E72D297353CC}">
                <c16:uniqueId val="{00000009-E052-41D6-A710-85CDE2DCAFC9}"/>
              </c:ext>
            </c:extLst>
          </c:dPt>
          <c:dPt>
            <c:idx val="4"/>
            <c:invertIfNegative val="0"/>
            <c:bubble3D val="0"/>
            <c:spPr>
              <a:solidFill>
                <a:schemeClr val="accent3">
                  <a:lumMod val="75000"/>
                </a:schemeClr>
              </a:solidFill>
              <a:ln>
                <a:noFill/>
              </a:ln>
              <a:effectLst/>
            </c:spPr>
            <c:extLst>
              <c:ext xmlns:c16="http://schemas.microsoft.com/office/drawing/2014/chart" uri="{C3380CC4-5D6E-409C-BE32-E72D297353CC}">
                <c16:uniqueId val="{0000000A-E052-41D6-A710-85CDE2DCAFC9}"/>
              </c:ext>
            </c:extLst>
          </c:dPt>
          <c:dPt>
            <c:idx val="5"/>
            <c:invertIfNegative val="0"/>
            <c:bubble3D val="0"/>
            <c:spPr>
              <a:solidFill>
                <a:schemeClr val="accent3">
                  <a:lumMod val="75000"/>
                </a:schemeClr>
              </a:solidFill>
              <a:ln>
                <a:noFill/>
              </a:ln>
              <a:effectLst/>
            </c:spPr>
            <c:extLst>
              <c:ext xmlns:c16="http://schemas.microsoft.com/office/drawing/2014/chart" uri="{C3380CC4-5D6E-409C-BE32-E72D297353CC}">
                <c16:uniqueId val="{0000000B-E052-41D6-A710-85CDE2DCAFC9}"/>
              </c:ext>
            </c:extLst>
          </c:dPt>
          <c:dPt>
            <c:idx val="6"/>
            <c:invertIfNegative val="0"/>
            <c:bubble3D val="0"/>
            <c:spPr>
              <a:solidFill>
                <a:schemeClr val="accent6">
                  <a:lumMod val="75000"/>
                </a:schemeClr>
              </a:solidFill>
              <a:ln>
                <a:noFill/>
              </a:ln>
              <a:effectLst/>
            </c:spPr>
            <c:extLst>
              <c:ext xmlns:c16="http://schemas.microsoft.com/office/drawing/2014/chart" uri="{C3380CC4-5D6E-409C-BE32-E72D297353CC}">
                <c16:uniqueId val="{0000000C-E052-41D6-A710-85CDE2DCAFC9}"/>
              </c:ext>
            </c:extLst>
          </c:dPt>
          <c:dPt>
            <c:idx val="7"/>
            <c:invertIfNegative val="0"/>
            <c:bubble3D val="0"/>
            <c:spPr>
              <a:solidFill>
                <a:schemeClr val="accent6">
                  <a:lumMod val="75000"/>
                </a:schemeClr>
              </a:solidFill>
              <a:ln>
                <a:noFill/>
              </a:ln>
              <a:effectLst/>
            </c:spPr>
            <c:extLst>
              <c:ext xmlns:c16="http://schemas.microsoft.com/office/drawing/2014/chart" uri="{C3380CC4-5D6E-409C-BE32-E72D297353CC}">
                <c16:uniqueId val="{0000000D-E052-41D6-A710-85CDE2DCAFC9}"/>
              </c:ext>
            </c:extLst>
          </c:dPt>
          <c:dPt>
            <c:idx val="8"/>
            <c:invertIfNegative val="0"/>
            <c:bubble3D val="0"/>
            <c:spPr>
              <a:solidFill>
                <a:schemeClr val="accent6">
                  <a:lumMod val="75000"/>
                </a:schemeClr>
              </a:solidFill>
              <a:ln>
                <a:noFill/>
              </a:ln>
              <a:effectLst/>
            </c:spPr>
            <c:extLst>
              <c:ext xmlns:c16="http://schemas.microsoft.com/office/drawing/2014/chart" uri="{C3380CC4-5D6E-409C-BE32-E72D297353CC}">
                <c16:uniqueId val="{0000000E-E052-41D6-A710-85CDE2DCAFC9}"/>
              </c:ext>
            </c:extLst>
          </c:dPt>
          <c:dPt>
            <c:idx val="9"/>
            <c:invertIfNegative val="0"/>
            <c:bubble3D val="0"/>
            <c:spPr>
              <a:solidFill>
                <a:schemeClr val="accent6">
                  <a:lumMod val="75000"/>
                </a:schemeClr>
              </a:solidFill>
              <a:ln>
                <a:noFill/>
              </a:ln>
              <a:effectLst/>
            </c:spPr>
            <c:extLst>
              <c:ext xmlns:c16="http://schemas.microsoft.com/office/drawing/2014/chart" uri="{C3380CC4-5D6E-409C-BE32-E72D297353CC}">
                <c16:uniqueId val="{0000000F-E052-41D6-A710-85CDE2DCAFC9}"/>
              </c:ext>
            </c:extLst>
          </c:dPt>
          <c:dPt>
            <c:idx val="10"/>
            <c:invertIfNegative val="0"/>
            <c:bubble3D val="0"/>
            <c:spPr>
              <a:solidFill>
                <a:schemeClr val="accent6">
                  <a:lumMod val="75000"/>
                </a:schemeClr>
              </a:solidFill>
              <a:ln>
                <a:noFill/>
              </a:ln>
              <a:effectLst/>
            </c:spPr>
            <c:extLst>
              <c:ext xmlns:c16="http://schemas.microsoft.com/office/drawing/2014/chart" uri="{C3380CC4-5D6E-409C-BE32-E72D297353CC}">
                <c16:uniqueId val="{00000010-E052-41D6-A710-85CDE2DCAFC9}"/>
              </c:ext>
            </c:extLst>
          </c:dPt>
          <c:dPt>
            <c:idx val="11"/>
            <c:invertIfNegative val="0"/>
            <c:bubble3D val="0"/>
            <c:spPr>
              <a:solidFill>
                <a:schemeClr val="accent6">
                  <a:lumMod val="75000"/>
                </a:schemeClr>
              </a:solidFill>
              <a:ln>
                <a:noFill/>
              </a:ln>
              <a:effectLst/>
            </c:spPr>
            <c:extLst>
              <c:ext xmlns:c16="http://schemas.microsoft.com/office/drawing/2014/chart" uri="{C3380CC4-5D6E-409C-BE32-E72D297353CC}">
                <c16:uniqueId val="{00000011-E052-41D6-A710-85CDE2DCAFC9}"/>
              </c:ext>
            </c:extLst>
          </c:dPt>
          <c:dPt>
            <c:idx val="12"/>
            <c:invertIfNegative val="0"/>
            <c:bubble3D val="0"/>
            <c:spPr>
              <a:solidFill>
                <a:schemeClr val="accent2"/>
              </a:solidFill>
              <a:ln>
                <a:noFill/>
              </a:ln>
              <a:effectLst/>
            </c:spPr>
            <c:extLst>
              <c:ext xmlns:c16="http://schemas.microsoft.com/office/drawing/2014/chart" uri="{C3380CC4-5D6E-409C-BE32-E72D297353CC}">
                <c16:uniqueId val="{00000001-E052-41D6-A710-85CDE2DCAFC9}"/>
              </c:ext>
            </c:extLst>
          </c:dPt>
          <c:dPt>
            <c:idx val="13"/>
            <c:invertIfNegative val="0"/>
            <c:bubble3D val="0"/>
            <c:spPr>
              <a:solidFill>
                <a:schemeClr val="bg1">
                  <a:lumMod val="50000"/>
                </a:schemeClr>
              </a:solidFill>
              <a:ln>
                <a:noFill/>
              </a:ln>
              <a:effectLst/>
            </c:spPr>
            <c:extLst>
              <c:ext xmlns:c16="http://schemas.microsoft.com/office/drawing/2014/chart" uri="{C3380CC4-5D6E-409C-BE32-E72D297353CC}">
                <c16:uniqueId val="{00000002-E052-41D6-A710-85CDE2DCAFC9}"/>
              </c:ext>
            </c:extLst>
          </c:dPt>
          <c:dPt>
            <c:idx val="14"/>
            <c:invertIfNegative val="0"/>
            <c:bubble3D val="0"/>
            <c:spPr>
              <a:solidFill>
                <a:schemeClr val="bg1">
                  <a:lumMod val="50000"/>
                </a:schemeClr>
              </a:solidFill>
              <a:ln>
                <a:noFill/>
              </a:ln>
              <a:effectLst/>
            </c:spPr>
            <c:extLst>
              <c:ext xmlns:c16="http://schemas.microsoft.com/office/drawing/2014/chart" uri="{C3380CC4-5D6E-409C-BE32-E72D297353CC}">
                <c16:uniqueId val="{00000003-E052-41D6-A710-85CDE2DCAFC9}"/>
              </c:ext>
            </c:extLst>
          </c:dPt>
          <c:dPt>
            <c:idx val="15"/>
            <c:invertIfNegative val="0"/>
            <c:bubble3D val="0"/>
            <c:spPr>
              <a:solidFill>
                <a:schemeClr val="bg1">
                  <a:lumMod val="50000"/>
                </a:schemeClr>
              </a:solidFill>
              <a:ln>
                <a:noFill/>
              </a:ln>
              <a:effectLst/>
            </c:spPr>
            <c:extLst>
              <c:ext xmlns:c16="http://schemas.microsoft.com/office/drawing/2014/chart" uri="{C3380CC4-5D6E-409C-BE32-E72D297353CC}">
                <c16:uniqueId val="{00000004-E052-41D6-A710-85CDE2DCAFC9}"/>
              </c:ext>
            </c:extLst>
          </c:dPt>
          <c:dPt>
            <c:idx val="16"/>
            <c:invertIfNegative val="0"/>
            <c:bubble3D val="0"/>
            <c:spPr>
              <a:solidFill>
                <a:schemeClr val="bg1">
                  <a:lumMod val="50000"/>
                </a:schemeClr>
              </a:solidFill>
              <a:ln>
                <a:noFill/>
              </a:ln>
              <a:effectLst/>
            </c:spPr>
            <c:extLst>
              <c:ext xmlns:c16="http://schemas.microsoft.com/office/drawing/2014/chart" uri="{C3380CC4-5D6E-409C-BE32-E72D297353CC}">
                <c16:uniqueId val="{00000005-E052-41D6-A710-85CDE2DCAFC9}"/>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2"/>
                    </a:solidFill>
                    <a:latin typeface="+mn-lt"/>
                    <a:ea typeface="+mn-ea"/>
                    <a:cs typeface="+mn-cs"/>
                  </a:defRPr>
                </a:pPr>
                <a:endParaRPr lang="cs-CZ"/>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numRef>
              <c:f>List1!$A$2:$A$18</c:f>
              <c:numCache>
                <c:formatCode>General</c:formatCode>
                <c:ptCount val="17"/>
                <c:pt idx="0">
                  <c:v>2009</c:v>
                </c:pt>
                <c:pt idx="1">
                  <c:v>2010</c:v>
                </c:pt>
                <c:pt idx="2">
                  <c:v>2011</c:v>
                </c:pt>
                <c:pt idx="3">
                  <c:v>2012</c:v>
                </c:pt>
                <c:pt idx="4">
                  <c:v>2013</c:v>
                </c:pt>
                <c:pt idx="5">
                  <c:v>2014</c:v>
                </c:pt>
                <c:pt idx="6">
                  <c:v>2015</c:v>
                </c:pt>
                <c:pt idx="7">
                  <c:v>2016</c:v>
                </c:pt>
                <c:pt idx="8">
                  <c:v>2017</c:v>
                </c:pt>
                <c:pt idx="9">
                  <c:v>2018</c:v>
                </c:pt>
                <c:pt idx="10">
                  <c:v>2019</c:v>
                </c:pt>
                <c:pt idx="11">
                  <c:v>2020</c:v>
                </c:pt>
                <c:pt idx="12">
                  <c:v>2021</c:v>
                </c:pt>
                <c:pt idx="13">
                  <c:v>2022</c:v>
                </c:pt>
                <c:pt idx="14">
                  <c:v>2023</c:v>
                </c:pt>
                <c:pt idx="15">
                  <c:v>2024</c:v>
                </c:pt>
                <c:pt idx="16">
                  <c:v>2025</c:v>
                </c:pt>
              </c:numCache>
            </c:numRef>
          </c:cat>
          <c:val>
            <c:numRef>
              <c:f>List1!$B$2:$B$18</c:f>
              <c:numCache>
                <c:formatCode>General</c:formatCode>
                <c:ptCount val="17"/>
                <c:pt idx="0">
                  <c:v>0.35</c:v>
                </c:pt>
                <c:pt idx="1">
                  <c:v>0.39</c:v>
                </c:pt>
                <c:pt idx="2">
                  <c:v>0.13</c:v>
                </c:pt>
                <c:pt idx="3">
                  <c:v>0.3</c:v>
                </c:pt>
                <c:pt idx="4">
                  <c:v>0.27</c:v>
                </c:pt>
                <c:pt idx="5">
                  <c:v>0.28000000000000003</c:v>
                </c:pt>
                <c:pt idx="6">
                  <c:v>0.46</c:v>
                </c:pt>
                <c:pt idx="7">
                  <c:v>0.87</c:v>
                </c:pt>
                <c:pt idx="8">
                  <c:v>0.9</c:v>
                </c:pt>
                <c:pt idx="9">
                  <c:v>0.9</c:v>
                </c:pt>
                <c:pt idx="10">
                  <c:v>0.9</c:v>
                </c:pt>
                <c:pt idx="11">
                  <c:v>0.9</c:v>
                </c:pt>
                <c:pt idx="12">
                  <c:v>0.9</c:v>
                </c:pt>
                <c:pt idx="13">
                  <c:v>0.9</c:v>
                </c:pt>
                <c:pt idx="14">
                  <c:v>0.9</c:v>
                </c:pt>
                <c:pt idx="15">
                  <c:v>0.8</c:v>
                </c:pt>
                <c:pt idx="16">
                  <c:v>0.7</c:v>
                </c:pt>
              </c:numCache>
            </c:numRef>
          </c:val>
          <c:extLst>
            <c:ext xmlns:c16="http://schemas.microsoft.com/office/drawing/2014/chart" uri="{C3380CC4-5D6E-409C-BE32-E72D297353CC}">
              <c16:uniqueId val="{00000000-1CF8-4837-AAD3-39919DA98B55}"/>
            </c:ext>
          </c:extLst>
        </c:ser>
        <c:dLbls>
          <c:showLegendKey val="0"/>
          <c:showVal val="0"/>
          <c:showCatName val="0"/>
          <c:showSerName val="0"/>
          <c:showPercent val="0"/>
          <c:showBubbleSize val="0"/>
        </c:dLbls>
        <c:gapWidth val="100"/>
        <c:overlap val="100"/>
        <c:axId val="1543433160"/>
        <c:axId val="1543433816"/>
      </c:barChart>
      <c:catAx>
        <c:axId val="1543433160"/>
        <c:scaling>
          <c:orientation val="minMax"/>
        </c:scaling>
        <c:delete val="0"/>
        <c:axPos val="b"/>
        <c:numFmt formatCode="General"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cs-CZ"/>
          </a:p>
        </c:txPr>
        <c:crossAx val="1543433816"/>
        <c:crosses val="autoZero"/>
        <c:auto val="1"/>
        <c:lblAlgn val="ctr"/>
        <c:lblOffset val="100"/>
        <c:noMultiLvlLbl val="0"/>
      </c:catAx>
      <c:valAx>
        <c:axId val="1543433816"/>
        <c:scaling>
          <c:orientation val="minMax"/>
        </c:scaling>
        <c:delete val="0"/>
        <c:axPos val="l"/>
        <c:majorGridlines>
          <c:spPr>
            <a:ln w="12700" cap="flat" cmpd="sng" algn="ctr">
              <a:solidFill>
                <a:schemeClr val="tx1">
                  <a:lumMod val="15000"/>
                  <a:lumOff val="85000"/>
                </a:schemeClr>
              </a:solidFill>
              <a:round/>
            </a:ln>
            <a:effectLst/>
          </c:spPr>
        </c:majorGridlines>
        <c:numFmt formatCode="General"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2"/>
                </a:solidFill>
                <a:latin typeface="+mn-lt"/>
                <a:ea typeface="+mn-ea"/>
                <a:cs typeface="+mn-cs"/>
              </a:defRPr>
            </a:pPr>
            <a:endParaRPr lang="cs-CZ"/>
          </a:p>
        </c:txPr>
        <c:crossAx val="1543433160"/>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tx2"/>
          </a:solidFill>
        </a:defRPr>
      </a:pPr>
      <a:endParaRPr lang="cs-CZ"/>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1"/>
          <c:order val="0"/>
          <c:tx>
            <c:strRef>
              <c:f>List1!$B$1</c:f>
              <c:strCache>
                <c:ptCount val="1"/>
                <c:pt idx="0">
                  <c:v>Délka úseků</c:v>
                </c:pt>
              </c:strCache>
            </c:strRef>
          </c:tx>
          <c:spPr>
            <a:solidFill>
              <a:srgbClr val="063E85"/>
            </a:solidFill>
            <a:ln w="38100" cap="flat">
              <a:noFill/>
            </a:ln>
            <a:effectLst/>
          </c:spPr>
          <c:invertIfNegative val="0"/>
          <c:dPt>
            <c:idx val="5"/>
            <c:invertIfNegative val="0"/>
            <c:bubble3D val="0"/>
            <c:spPr>
              <a:solidFill>
                <a:srgbClr val="063E85">
                  <a:alpha val="70000"/>
                </a:srgbClr>
              </a:solidFill>
              <a:ln w="38100" cap="flat">
                <a:noFill/>
              </a:ln>
              <a:effectLst/>
            </c:spPr>
            <c:extLst>
              <c:ext xmlns:c16="http://schemas.microsoft.com/office/drawing/2014/chart" uri="{C3380CC4-5D6E-409C-BE32-E72D297353CC}">
                <c16:uniqueId val="{00000002-E3D4-4B32-B34D-2DCF0A12B27C}"/>
              </c:ext>
            </c:extLst>
          </c:dPt>
          <c:dPt>
            <c:idx val="6"/>
            <c:invertIfNegative val="0"/>
            <c:bubble3D val="0"/>
            <c:spPr>
              <a:solidFill>
                <a:srgbClr val="063E85">
                  <a:alpha val="70000"/>
                </a:srgbClr>
              </a:solidFill>
              <a:ln w="38100" cap="flat">
                <a:noFill/>
              </a:ln>
              <a:effectLst/>
            </c:spPr>
            <c:extLst>
              <c:ext xmlns:c16="http://schemas.microsoft.com/office/drawing/2014/chart" uri="{C3380CC4-5D6E-409C-BE32-E72D297353CC}">
                <c16:uniqueId val="{00000003-E3D4-4B32-B34D-2DCF0A12B27C}"/>
              </c:ext>
            </c:extLst>
          </c:dPt>
          <c:dPt>
            <c:idx val="7"/>
            <c:invertIfNegative val="0"/>
            <c:bubble3D val="0"/>
            <c:spPr>
              <a:solidFill>
                <a:srgbClr val="063E85">
                  <a:alpha val="70000"/>
                </a:srgbClr>
              </a:solidFill>
              <a:ln w="38100" cap="flat">
                <a:noFill/>
              </a:ln>
              <a:effectLst/>
            </c:spPr>
            <c:extLst>
              <c:ext xmlns:c16="http://schemas.microsoft.com/office/drawing/2014/chart" uri="{C3380CC4-5D6E-409C-BE32-E72D297353CC}">
                <c16:uniqueId val="{00000004-E3D4-4B32-B34D-2DCF0A12B27C}"/>
              </c:ext>
            </c:extLst>
          </c:dPt>
          <c:val>
            <c:numRef>
              <c:f>List1!$B$2:$B$9</c:f>
              <c:numCache>
                <c:formatCode>#\ ##0.000</c:formatCode>
                <c:ptCount val="8"/>
                <c:pt idx="0">
                  <c:v>4.7390000000000239</c:v>
                </c:pt>
                <c:pt idx="1">
                  <c:v>3.8910000000000053</c:v>
                </c:pt>
                <c:pt idx="2">
                  <c:v>9.6775699999999834</c:v>
                </c:pt>
                <c:pt idx="3">
                  <c:v>3.8029999999999973</c:v>
                </c:pt>
                <c:pt idx="4">
                  <c:v>9.8890000000000065</c:v>
                </c:pt>
                <c:pt idx="5">
                  <c:v>6.474000000000018</c:v>
                </c:pt>
                <c:pt idx="6" formatCode="0.000">
                  <c:v>7.2725499999999883</c:v>
                </c:pt>
                <c:pt idx="7" formatCode="General">
                  <c:v>1.1329999999999956</c:v>
                </c:pt>
              </c:numCache>
            </c:numRef>
          </c:val>
          <c:extLst>
            <c:ext xmlns:c16="http://schemas.microsoft.com/office/drawing/2014/chart" uri="{C3380CC4-5D6E-409C-BE32-E72D297353CC}">
              <c16:uniqueId val="{00000000-7064-4419-9A01-EF6892534AC0}"/>
            </c:ext>
          </c:extLst>
        </c:ser>
        <c:ser>
          <c:idx val="0"/>
          <c:order val="1"/>
          <c:tx>
            <c:v>Mosty</c:v>
          </c:tx>
          <c:spPr>
            <a:solidFill>
              <a:srgbClr val="EF7F1B"/>
            </a:solidFill>
            <a:ln>
              <a:noFill/>
            </a:ln>
            <a:effectLst/>
          </c:spPr>
          <c:invertIfNegative val="0"/>
          <c:dPt>
            <c:idx val="5"/>
            <c:invertIfNegative val="0"/>
            <c:bubble3D val="0"/>
            <c:spPr>
              <a:solidFill>
                <a:srgbClr val="EF7F1B">
                  <a:alpha val="70000"/>
                </a:srgbClr>
              </a:solidFill>
              <a:ln>
                <a:noFill/>
              </a:ln>
              <a:effectLst/>
            </c:spPr>
            <c:extLst>
              <c:ext xmlns:c16="http://schemas.microsoft.com/office/drawing/2014/chart" uri="{C3380CC4-5D6E-409C-BE32-E72D297353CC}">
                <c16:uniqueId val="{00000005-E3D4-4B32-B34D-2DCF0A12B27C}"/>
              </c:ext>
            </c:extLst>
          </c:dPt>
          <c:dPt>
            <c:idx val="6"/>
            <c:invertIfNegative val="0"/>
            <c:bubble3D val="0"/>
            <c:spPr>
              <a:solidFill>
                <a:srgbClr val="EF7F1B">
                  <a:alpha val="70000"/>
                </a:srgbClr>
              </a:solidFill>
              <a:ln>
                <a:noFill/>
              </a:ln>
              <a:effectLst/>
            </c:spPr>
            <c:extLst>
              <c:ext xmlns:c16="http://schemas.microsoft.com/office/drawing/2014/chart" uri="{C3380CC4-5D6E-409C-BE32-E72D297353CC}">
                <c16:uniqueId val="{00000006-E3D4-4B32-B34D-2DCF0A12B27C}"/>
              </c:ext>
            </c:extLst>
          </c:dPt>
          <c:dPt>
            <c:idx val="7"/>
            <c:invertIfNegative val="0"/>
            <c:bubble3D val="0"/>
            <c:spPr>
              <a:solidFill>
                <a:srgbClr val="EF7F1B">
                  <a:alpha val="70000"/>
                </a:srgbClr>
              </a:solidFill>
              <a:ln>
                <a:noFill/>
              </a:ln>
              <a:effectLst/>
            </c:spPr>
            <c:extLst>
              <c:ext xmlns:c16="http://schemas.microsoft.com/office/drawing/2014/chart" uri="{C3380CC4-5D6E-409C-BE32-E72D297353CC}">
                <c16:uniqueId val="{00000007-E3D4-4B32-B34D-2DCF0A12B27C}"/>
              </c:ext>
            </c:extLst>
          </c:dPt>
          <c:dLbls>
            <c:spPr>
              <a:noFill/>
              <a:ln>
                <a:noFill/>
              </a:ln>
              <a:effectLst/>
            </c:spPr>
            <c:txPr>
              <a:bodyPr rot="0" spcFirstLastPara="1" vertOverflow="ellipsis" vert="horz" wrap="square" lIns="38100" tIns="19050" rIns="38100" bIns="19050" anchor="ctr" anchorCtr="1">
                <a:spAutoFit/>
              </a:bodyPr>
              <a:lstStyle/>
              <a:p>
                <a:pPr>
                  <a:defRPr sz="1200" b="0" i="0" u="none" strike="noStrike" kern="1200" baseline="0">
                    <a:solidFill>
                      <a:schemeClr val="accent3"/>
                    </a:solidFill>
                    <a:latin typeface="+mn-lt"/>
                    <a:ea typeface="+mn-ea"/>
                    <a:cs typeface="+mn-cs"/>
                  </a:defRPr>
                </a:pPr>
                <a:endParaRPr lang="cs-CZ"/>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val>
            <c:numRef>
              <c:f>List1!$C$2:$C$9</c:f>
              <c:numCache>
                <c:formatCode>#,##0</c:formatCode>
                <c:ptCount val="8"/>
                <c:pt idx="0">
                  <c:v>1</c:v>
                </c:pt>
                <c:pt idx="1">
                  <c:v>0</c:v>
                </c:pt>
                <c:pt idx="2">
                  <c:v>1</c:v>
                </c:pt>
                <c:pt idx="3">
                  <c:v>0</c:v>
                </c:pt>
                <c:pt idx="4">
                  <c:v>4</c:v>
                </c:pt>
                <c:pt idx="5">
                  <c:v>4</c:v>
                </c:pt>
                <c:pt idx="6">
                  <c:v>1</c:v>
                </c:pt>
                <c:pt idx="7">
                  <c:v>1</c:v>
                </c:pt>
              </c:numCache>
            </c:numRef>
          </c:val>
          <c:extLst>
            <c:ext xmlns:c16="http://schemas.microsoft.com/office/drawing/2014/chart" uri="{C3380CC4-5D6E-409C-BE32-E72D297353CC}">
              <c16:uniqueId val="{00000001-E3D4-4B32-B34D-2DCF0A12B27C}"/>
            </c:ext>
          </c:extLst>
        </c:ser>
        <c:dLbls>
          <c:showLegendKey val="0"/>
          <c:showVal val="0"/>
          <c:showCatName val="0"/>
          <c:showSerName val="0"/>
          <c:showPercent val="0"/>
          <c:showBubbleSize val="0"/>
        </c:dLbls>
        <c:gapWidth val="80"/>
        <c:axId val="819711312"/>
        <c:axId val="819708360"/>
      </c:barChart>
      <c:lineChart>
        <c:grouping val="standard"/>
        <c:varyColors val="0"/>
        <c:ser>
          <c:idx val="2"/>
          <c:order val="2"/>
          <c:tx>
            <c:strRef>
              <c:f>List1!$D$1</c:f>
              <c:strCache>
                <c:ptCount val="1"/>
                <c:pt idx="0">
                  <c:v>Cena vč. DPH </c:v>
                </c:pt>
              </c:strCache>
            </c:strRef>
          </c:tx>
          <c:spPr>
            <a:ln w="50800" cap="flat">
              <a:solidFill>
                <a:srgbClr val="0093D3"/>
              </a:solidFill>
              <a:round/>
            </a:ln>
            <a:effectLst/>
          </c:spPr>
          <c:marker>
            <c:symbol val="circle"/>
            <c:size val="7"/>
            <c:spPr>
              <a:solidFill>
                <a:schemeClr val="bg1"/>
              </a:solidFill>
              <a:ln w="15875">
                <a:solidFill>
                  <a:srgbClr val="0093D3"/>
                </a:solidFill>
              </a:ln>
              <a:effectLst/>
            </c:spPr>
          </c:marker>
          <c:cat>
            <c:numRef>
              <c:f>List1!$A$2:$A$9</c:f>
              <c:numCache>
                <c:formatCode>0000</c:formatCode>
                <c:ptCount val="8"/>
                <c:pt idx="0">
                  <c:v>2016</c:v>
                </c:pt>
                <c:pt idx="1">
                  <c:v>2017</c:v>
                </c:pt>
                <c:pt idx="2">
                  <c:v>2018</c:v>
                </c:pt>
                <c:pt idx="3">
                  <c:v>2019</c:v>
                </c:pt>
                <c:pt idx="4">
                  <c:v>2020</c:v>
                </c:pt>
                <c:pt idx="5">
                  <c:v>2021</c:v>
                </c:pt>
                <c:pt idx="6">
                  <c:v>2022</c:v>
                </c:pt>
                <c:pt idx="7">
                  <c:v>2023</c:v>
                </c:pt>
              </c:numCache>
            </c:numRef>
          </c:cat>
          <c:val>
            <c:numRef>
              <c:f>List1!$D$2:$D$9</c:f>
              <c:numCache>
                <c:formatCode>#\ ##0.00\ "Kč"</c:formatCode>
                <c:ptCount val="8"/>
                <c:pt idx="0">
                  <c:v>73043207</c:v>
                </c:pt>
                <c:pt idx="1">
                  <c:v>64067897</c:v>
                </c:pt>
                <c:pt idx="2">
                  <c:v>255967727.58000001</c:v>
                </c:pt>
                <c:pt idx="3">
                  <c:v>36036317</c:v>
                </c:pt>
                <c:pt idx="4">
                  <c:v>201236365.84</c:v>
                </c:pt>
                <c:pt idx="5">
                  <c:v>216491486</c:v>
                </c:pt>
                <c:pt idx="6">
                  <c:v>115324999.99999982</c:v>
                </c:pt>
                <c:pt idx="7">
                  <c:v>16499999.999999914</c:v>
                </c:pt>
              </c:numCache>
            </c:numRef>
          </c:val>
          <c:smooth val="1"/>
          <c:extLst>
            <c:ext xmlns:c16="http://schemas.microsoft.com/office/drawing/2014/chart" uri="{C3380CC4-5D6E-409C-BE32-E72D297353CC}">
              <c16:uniqueId val="{00000001-7064-4419-9A01-EF6892534AC0}"/>
            </c:ext>
          </c:extLst>
        </c:ser>
        <c:dLbls>
          <c:showLegendKey val="0"/>
          <c:showVal val="0"/>
          <c:showCatName val="0"/>
          <c:showSerName val="0"/>
          <c:showPercent val="0"/>
          <c:showBubbleSize val="0"/>
        </c:dLbls>
        <c:marker val="1"/>
        <c:smooth val="0"/>
        <c:axId val="735150432"/>
        <c:axId val="735151416"/>
      </c:lineChart>
      <c:catAx>
        <c:axId val="735150432"/>
        <c:scaling>
          <c:orientation val="minMax"/>
        </c:scaling>
        <c:delete val="0"/>
        <c:axPos val="b"/>
        <c:numFmt formatCode="0000" sourceLinked="1"/>
        <c:majorTickMark val="none"/>
        <c:minorTickMark val="none"/>
        <c:tickLblPos val="nextTo"/>
        <c:spPr>
          <a:noFill/>
          <a:ln w="12700"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rgbClr val="063E85"/>
                </a:solidFill>
                <a:latin typeface="+mn-lt"/>
                <a:ea typeface="+mn-ea"/>
                <a:cs typeface="+mn-cs"/>
              </a:defRPr>
            </a:pPr>
            <a:endParaRPr lang="cs-CZ"/>
          </a:p>
        </c:txPr>
        <c:crossAx val="735151416"/>
        <c:crosses val="autoZero"/>
        <c:auto val="1"/>
        <c:lblAlgn val="ctr"/>
        <c:lblOffset val="100"/>
        <c:noMultiLvlLbl val="0"/>
      </c:catAx>
      <c:valAx>
        <c:axId val="735151416"/>
        <c:scaling>
          <c:orientation val="minMax"/>
        </c:scaling>
        <c:delete val="0"/>
        <c:axPos val="l"/>
        <c:majorGridlines>
          <c:spPr>
            <a:ln w="12700"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600" b="0" i="0" u="none" strike="noStrike" kern="1200" baseline="0">
                    <a:solidFill>
                      <a:srgbClr val="063E85"/>
                    </a:solidFill>
                    <a:latin typeface="+mn-lt"/>
                    <a:ea typeface="+mn-ea"/>
                    <a:cs typeface="+mn-cs"/>
                  </a:defRPr>
                </a:pPr>
                <a:r>
                  <a:rPr lang="cs-CZ"/>
                  <a:t>Cena (vč. DPH)</a:t>
                </a:r>
              </a:p>
            </c:rich>
          </c:tx>
          <c:overlay val="0"/>
          <c:spPr>
            <a:noFill/>
            <a:ln>
              <a:noFill/>
            </a:ln>
            <a:effectLst/>
          </c:spPr>
          <c:txPr>
            <a:bodyPr rot="-5400000" spcFirstLastPara="1" vertOverflow="ellipsis" vert="horz" wrap="square" anchor="ctr" anchorCtr="1"/>
            <a:lstStyle/>
            <a:p>
              <a:pPr>
                <a:defRPr sz="1600" b="0" i="0" u="none" strike="noStrike" kern="1200" baseline="0">
                  <a:solidFill>
                    <a:srgbClr val="063E85"/>
                  </a:solidFill>
                  <a:latin typeface="+mn-lt"/>
                  <a:ea typeface="+mn-ea"/>
                  <a:cs typeface="+mn-cs"/>
                </a:defRPr>
              </a:pPr>
              <a:endParaRPr lang="cs-CZ"/>
            </a:p>
          </c:txPr>
        </c:title>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rgbClr val="063E85"/>
                </a:solidFill>
                <a:latin typeface="+mn-lt"/>
                <a:ea typeface="+mn-ea"/>
                <a:cs typeface="+mn-cs"/>
              </a:defRPr>
            </a:pPr>
            <a:endParaRPr lang="cs-CZ"/>
          </a:p>
        </c:txPr>
        <c:crossAx val="735150432"/>
        <c:crosses val="autoZero"/>
        <c:crossBetween val="between"/>
        <c:dispUnits>
          <c:builtInUnit val="millions"/>
          <c:dispUnitsLbl>
            <c:layout>
              <c:manualLayout>
                <c:xMode val="edge"/>
                <c:yMode val="edge"/>
                <c:x val="4.7481856168902568E-2"/>
                <c:y val="1.4946457683978931E-2"/>
              </c:manualLayout>
            </c:layout>
            <c:tx>
              <c:rich>
                <a:bodyPr rot="-5400000" spcFirstLastPara="1" vertOverflow="ellipsis" vert="horz" wrap="square" anchor="ctr" anchorCtr="1"/>
                <a:lstStyle/>
                <a:p>
                  <a:pPr>
                    <a:defRPr sz="1600" b="0" i="0" u="none" strike="noStrike" kern="1200" baseline="0">
                      <a:solidFill>
                        <a:srgbClr val="063E85"/>
                      </a:solidFill>
                      <a:latin typeface="+mn-lt"/>
                      <a:ea typeface="+mn-ea"/>
                      <a:cs typeface="+mn-cs"/>
                    </a:defRPr>
                  </a:pPr>
                  <a:r>
                    <a:rPr lang="cs-CZ" dirty="0"/>
                    <a:t>Miliony Kč</a:t>
                  </a:r>
                </a:p>
              </c:rich>
            </c:tx>
            <c:spPr>
              <a:noFill/>
              <a:ln>
                <a:noFill/>
              </a:ln>
              <a:effectLst/>
            </c:spPr>
            <c:txPr>
              <a:bodyPr rot="-5400000" spcFirstLastPara="1" vertOverflow="ellipsis" vert="horz" wrap="square" anchor="ctr" anchorCtr="1"/>
              <a:lstStyle/>
              <a:p>
                <a:pPr>
                  <a:defRPr sz="1600" b="0" i="0" u="none" strike="noStrike" kern="1200" baseline="0">
                    <a:solidFill>
                      <a:srgbClr val="063E85"/>
                    </a:solidFill>
                    <a:latin typeface="+mn-lt"/>
                    <a:ea typeface="+mn-ea"/>
                    <a:cs typeface="+mn-cs"/>
                  </a:defRPr>
                </a:pPr>
                <a:endParaRPr lang="cs-CZ"/>
              </a:p>
            </c:txPr>
          </c:dispUnitsLbl>
        </c:dispUnits>
      </c:valAx>
      <c:valAx>
        <c:axId val="819708360"/>
        <c:scaling>
          <c:orientation val="minMax"/>
        </c:scaling>
        <c:delete val="0"/>
        <c:axPos val="r"/>
        <c:title>
          <c:tx>
            <c:rich>
              <a:bodyPr rot="-5400000" spcFirstLastPara="1" vertOverflow="ellipsis" vert="horz" wrap="square" anchor="ctr" anchorCtr="1"/>
              <a:lstStyle/>
              <a:p>
                <a:pPr>
                  <a:defRPr sz="1600" b="0" i="0" u="none" strike="noStrike" kern="1200" baseline="0">
                    <a:solidFill>
                      <a:srgbClr val="063E85"/>
                    </a:solidFill>
                    <a:latin typeface="+mn-lt"/>
                    <a:ea typeface="+mn-ea"/>
                    <a:cs typeface="+mn-cs"/>
                  </a:defRPr>
                </a:pPr>
                <a:r>
                  <a:rPr lang="cs-CZ" dirty="0"/>
                  <a:t>Délka úseků (km) / Počet mostů</a:t>
                </a:r>
              </a:p>
            </c:rich>
          </c:tx>
          <c:overlay val="0"/>
          <c:spPr>
            <a:noFill/>
            <a:ln>
              <a:noFill/>
            </a:ln>
            <a:effectLst/>
          </c:spPr>
          <c:txPr>
            <a:bodyPr rot="-5400000" spcFirstLastPara="1" vertOverflow="ellipsis" vert="horz" wrap="square" anchor="ctr" anchorCtr="1"/>
            <a:lstStyle/>
            <a:p>
              <a:pPr>
                <a:defRPr sz="1600" b="0" i="0" u="none" strike="noStrike" kern="1200" baseline="0">
                  <a:solidFill>
                    <a:srgbClr val="063E85"/>
                  </a:solidFill>
                  <a:latin typeface="+mn-lt"/>
                  <a:ea typeface="+mn-ea"/>
                  <a:cs typeface="+mn-cs"/>
                </a:defRPr>
              </a:pPr>
              <a:endParaRPr lang="cs-CZ"/>
            </a:p>
          </c:txPr>
        </c:title>
        <c:numFmt formatCode="#,##0" sourceLinked="0"/>
        <c:majorTickMark val="out"/>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rgbClr val="063E85"/>
                </a:solidFill>
                <a:latin typeface="+mn-lt"/>
                <a:ea typeface="+mn-ea"/>
                <a:cs typeface="+mn-cs"/>
              </a:defRPr>
            </a:pPr>
            <a:endParaRPr lang="cs-CZ"/>
          </a:p>
        </c:txPr>
        <c:crossAx val="819711312"/>
        <c:crosses val="max"/>
        <c:crossBetween val="between"/>
      </c:valAx>
      <c:catAx>
        <c:axId val="819711312"/>
        <c:scaling>
          <c:orientation val="minMax"/>
        </c:scaling>
        <c:delete val="1"/>
        <c:axPos val="b"/>
        <c:majorTickMark val="out"/>
        <c:minorTickMark val="none"/>
        <c:tickLblPos val="nextTo"/>
        <c:crossAx val="819708360"/>
        <c:crosses val="autoZero"/>
        <c:auto val="1"/>
        <c:lblAlgn val="ctr"/>
        <c:lblOffset val="100"/>
        <c:noMultiLvlLbl val="0"/>
      </c:cat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rgbClr val="063E85"/>
              </a:solidFill>
              <a:latin typeface="+mn-lt"/>
              <a:ea typeface="+mn-ea"/>
              <a:cs typeface="+mn-cs"/>
            </a:defRPr>
          </a:pPr>
          <a:endParaRPr lang="cs-CZ"/>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solidFill>
            <a:srgbClr val="063E85"/>
          </a:solidFill>
        </a:defRPr>
      </a:pPr>
      <a:endParaRPr lang="cs-CZ"/>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0" i="0" u="none" strike="noStrike" kern="1200" spc="0" baseline="0">
                <a:solidFill>
                  <a:srgbClr val="063E85"/>
                </a:solidFill>
                <a:latin typeface="+mn-lt"/>
                <a:ea typeface="+mn-ea"/>
                <a:cs typeface="+mn-cs"/>
              </a:defRPr>
            </a:pPr>
            <a:r>
              <a:rPr lang="en-US" sz="2400" dirty="0" err="1"/>
              <a:t>Silnice</a:t>
            </a:r>
            <a:r>
              <a:rPr lang="cs-CZ" sz="2400" dirty="0"/>
              <a:t> v okrese Děčín</a:t>
            </a:r>
            <a:endParaRPr lang="en-US" sz="2400" dirty="0"/>
          </a:p>
        </c:rich>
      </c:tx>
      <c:overlay val="0"/>
      <c:spPr>
        <a:noFill/>
        <a:ln>
          <a:noFill/>
        </a:ln>
        <a:effectLst/>
      </c:spPr>
      <c:txPr>
        <a:bodyPr rot="0" spcFirstLastPara="1" vertOverflow="ellipsis" vert="horz" wrap="square" anchor="ctr" anchorCtr="1"/>
        <a:lstStyle/>
        <a:p>
          <a:pPr>
            <a:defRPr sz="2400" b="0" i="0" u="none" strike="noStrike" kern="1200" spc="0" baseline="0">
              <a:solidFill>
                <a:srgbClr val="063E85"/>
              </a:solidFill>
              <a:latin typeface="+mn-lt"/>
              <a:ea typeface="+mn-ea"/>
              <a:cs typeface="+mn-cs"/>
            </a:defRPr>
          </a:pPr>
          <a:endParaRPr lang="cs-CZ"/>
        </a:p>
      </c:txPr>
    </c:title>
    <c:autoTitleDeleted val="0"/>
    <c:plotArea>
      <c:layout/>
      <c:doughnutChart>
        <c:varyColors val="1"/>
        <c:ser>
          <c:idx val="0"/>
          <c:order val="0"/>
          <c:tx>
            <c:strRef>
              <c:f>List1!$B$1</c:f>
              <c:strCache>
                <c:ptCount val="1"/>
                <c:pt idx="0">
                  <c:v>Silnice</c:v>
                </c:pt>
              </c:strCache>
            </c:strRef>
          </c:tx>
          <c:spPr>
            <a:ln w="28575"/>
          </c:spPr>
          <c:dPt>
            <c:idx val="0"/>
            <c:bubble3D val="0"/>
            <c:spPr>
              <a:solidFill>
                <a:schemeClr val="accent6">
                  <a:lumMod val="75000"/>
                </a:schemeClr>
              </a:solidFill>
              <a:ln w="28575">
                <a:solidFill>
                  <a:schemeClr val="lt1"/>
                </a:solidFill>
              </a:ln>
              <a:effectLst/>
            </c:spPr>
            <c:extLst>
              <c:ext xmlns:c16="http://schemas.microsoft.com/office/drawing/2014/chart" uri="{C3380CC4-5D6E-409C-BE32-E72D297353CC}">
                <c16:uniqueId val="{00000002-E034-4774-87A0-7D657BAE76CB}"/>
              </c:ext>
            </c:extLst>
          </c:dPt>
          <c:dPt>
            <c:idx val="1"/>
            <c:bubble3D val="0"/>
            <c:spPr>
              <a:solidFill>
                <a:schemeClr val="accent2"/>
              </a:solidFill>
              <a:ln w="28575">
                <a:solidFill>
                  <a:schemeClr val="lt1"/>
                </a:solidFill>
              </a:ln>
              <a:effectLst/>
            </c:spPr>
            <c:extLst>
              <c:ext xmlns:c16="http://schemas.microsoft.com/office/drawing/2014/chart" uri="{C3380CC4-5D6E-409C-BE32-E72D297353CC}">
                <c16:uniqueId val="{00000003-E034-4774-87A0-7D657BAE76CB}"/>
              </c:ext>
            </c:extLst>
          </c:dPt>
          <c:dPt>
            <c:idx val="2"/>
            <c:bubble3D val="0"/>
            <c:spPr>
              <a:solidFill>
                <a:schemeClr val="accent3"/>
              </a:solidFill>
              <a:ln w="28575">
                <a:solidFill>
                  <a:schemeClr val="lt1"/>
                </a:solidFill>
              </a:ln>
              <a:effectLst/>
            </c:spPr>
            <c:extLst>
              <c:ext xmlns:c16="http://schemas.microsoft.com/office/drawing/2014/chart" uri="{C3380CC4-5D6E-409C-BE32-E72D297353CC}">
                <c16:uniqueId val="{00000004-E034-4774-87A0-7D657BAE76CB}"/>
              </c:ext>
            </c:extLst>
          </c:dPt>
          <c:dLbls>
            <c:numFmt formatCode="#.##\ %" sourceLinked="0"/>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cs-CZ"/>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List1!$A$2:$A$4</c:f>
              <c:strCache>
                <c:ptCount val="3"/>
                <c:pt idx="0">
                  <c:v>Opraveno od 2016</c:v>
                </c:pt>
                <c:pt idx="1">
                  <c:v>Předpoklad do 2023</c:v>
                </c:pt>
                <c:pt idx="2">
                  <c:v>Stav II až III</c:v>
                </c:pt>
              </c:strCache>
            </c:strRef>
          </c:cat>
          <c:val>
            <c:numRef>
              <c:f>List1!$B$2:$B$4</c:f>
              <c:numCache>
                <c:formatCode>0.00%</c:formatCode>
                <c:ptCount val="3"/>
                <c:pt idx="0">
                  <c:v>0.39860000000000001</c:v>
                </c:pt>
                <c:pt idx="1">
                  <c:v>0.18540000000000001</c:v>
                </c:pt>
                <c:pt idx="2" formatCode="0.00">
                  <c:v>0.41599999999999998</c:v>
                </c:pt>
              </c:numCache>
            </c:numRef>
          </c:val>
          <c:extLst>
            <c:ext xmlns:c16="http://schemas.microsoft.com/office/drawing/2014/chart" uri="{C3380CC4-5D6E-409C-BE32-E72D297353CC}">
              <c16:uniqueId val="{00000000-E034-4774-87A0-7D657BAE76CB}"/>
            </c:ext>
          </c:extLst>
        </c:ser>
        <c:dLbls>
          <c:showLegendKey val="0"/>
          <c:showVal val="0"/>
          <c:showCatName val="0"/>
          <c:showSerName val="0"/>
          <c:showPercent val="0"/>
          <c:showBubbleSize val="0"/>
          <c:showLeaderLines val="1"/>
        </c:dLbls>
        <c:firstSliceAng val="0"/>
        <c:holeSize val="51"/>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063E85"/>
              </a:solidFill>
              <a:latin typeface="+mn-lt"/>
              <a:ea typeface="+mn-ea"/>
              <a:cs typeface="+mn-cs"/>
            </a:defRPr>
          </a:pPr>
          <a:endParaRPr lang="cs-CZ"/>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rgbClr val="063E85"/>
          </a:solidFill>
        </a:defRPr>
      </a:pPr>
      <a:endParaRPr lang="cs-CZ"/>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0" i="0" u="none" strike="noStrike" kern="1200" spc="0" baseline="0">
                <a:solidFill>
                  <a:srgbClr val="063E85"/>
                </a:solidFill>
                <a:latin typeface="+mn-lt"/>
                <a:ea typeface="+mn-ea"/>
                <a:cs typeface="+mn-cs"/>
              </a:defRPr>
            </a:pPr>
            <a:r>
              <a:rPr lang="en-US" sz="2400" dirty="0" err="1"/>
              <a:t>Mosty</a:t>
            </a:r>
            <a:r>
              <a:rPr lang="cs-CZ" sz="2400" dirty="0"/>
              <a:t> v okrese Děčín</a:t>
            </a:r>
            <a:endParaRPr lang="en-US" sz="2400" dirty="0"/>
          </a:p>
        </c:rich>
      </c:tx>
      <c:overlay val="0"/>
      <c:spPr>
        <a:noFill/>
        <a:ln>
          <a:noFill/>
        </a:ln>
        <a:effectLst/>
      </c:spPr>
      <c:txPr>
        <a:bodyPr rot="0" spcFirstLastPara="1" vertOverflow="ellipsis" vert="horz" wrap="square" anchor="ctr" anchorCtr="1"/>
        <a:lstStyle/>
        <a:p>
          <a:pPr>
            <a:defRPr sz="2400" b="0" i="0" u="none" strike="noStrike" kern="1200" spc="0" baseline="0">
              <a:solidFill>
                <a:srgbClr val="063E85"/>
              </a:solidFill>
              <a:latin typeface="+mn-lt"/>
              <a:ea typeface="+mn-ea"/>
              <a:cs typeface="+mn-cs"/>
            </a:defRPr>
          </a:pPr>
          <a:endParaRPr lang="cs-CZ"/>
        </a:p>
      </c:txPr>
    </c:title>
    <c:autoTitleDeleted val="0"/>
    <c:plotArea>
      <c:layout/>
      <c:doughnutChart>
        <c:varyColors val="1"/>
        <c:ser>
          <c:idx val="0"/>
          <c:order val="0"/>
          <c:tx>
            <c:strRef>
              <c:f>List1!$B$1</c:f>
              <c:strCache>
                <c:ptCount val="1"/>
                <c:pt idx="0">
                  <c:v>Mosty</c:v>
                </c:pt>
              </c:strCache>
            </c:strRef>
          </c:tx>
          <c:spPr>
            <a:ln w="28575"/>
          </c:spPr>
          <c:dPt>
            <c:idx val="0"/>
            <c:bubble3D val="0"/>
            <c:spPr>
              <a:solidFill>
                <a:schemeClr val="accent6">
                  <a:lumMod val="75000"/>
                </a:schemeClr>
              </a:solidFill>
              <a:ln w="28575">
                <a:solidFill>
                  <a:schemeClr val="lt1"/>
                </a:solidFill>
              </a:ln>
              <a:effectLst/>
            </c:spPr>
            <c:extLst>
              <c:ext xmlns:c16="http://schemas.microsoft.com/office/drawing/2014/chart" uri="{C3380CC4-5D6E-409C-BE32-E72D297353CC}">
                <c16:uniqueId val="{00000001-4B1E-4712-B6DE-168E15A20E03}"/>
              </c:ext>
            </c:extLst>
          </c:dPt>
          <c:dPt>
            <c:idx val="1"/>
            <c:bubble3D val="0"/>
            <c:spPr>
              <a:solidFill>
                <a:schemeClr val="accent2"/>
              </a:solidFill>
              <a:ln w="28575">
                <a:solidFill>
                  <a:schemeClr val="lt1"/>
                </a:solidFill>
              </a:ln>
              <a:effectLst/>
            </c:spPr>
            <c:extLst>
              <c:ext xmlns:c16="http://schemas.microsoft.com/office/drawing/2014/chart" uri="{C3380CC4-5D6E-409C-BE32-E72D297353CC}">
                <c16:uniqueId val="{00000003-4B1E-4712-B6DE-168E15A20E03}"/>
              </c:ext>
            </c:extLst>
          </c:dPt>
          <c:dPt>
            <c:idx val="2"/>
            <c:bubble3D val="0"/>
            <c:spPr>
              <a:solidFill>
                <a:schemeClr val="accent3"/>
              </a:solidFill>
              <a:ln w="28575">
                <a:solidFill>
                  <a:schemeClr val="lt1"/>
                </a:solidFill>
              </a:ln>
              <a:effectLst/>
            </c:spPr>
            <c:extLst>
              <c:ext xmlns:c16="http://schemas.microsoft.com/office/drawing/2014/chart" uri="{C3380CC4-5D6E-409C-BE32-E72D297353CC}">
                <c16:uniqueId val="{00000005-4B1E-4712-B6DE-168E15A20E03}"/>
              </c:ext>
            </c:extLst>
          </c:dPt>
          <c:dLbls>
            <c:dLbl>
              <c:idx val="0"/>
              <c:numFmt formatCode="#\ %" sourceLinked="0"/>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cs-CZ"/>
                </a:p>
              </c:txPr>
              <c:showLegendKey val="0"/>
              <c:showVal val="1"/>
              <c:showCatName val="0"/>
              <c:showSerName val="0"/>
              <c:showPercent val="0"/>
              <c:showBubbleSize val="0"/>
              <c:extLst>
                <c:ext xmlns:c16="http://schemas.microsoft.com/office/drawing/2014/chart" uri="{C3380CC4-5D6E-409C-BE32-E72D297353CC}">
                  <c16:uniqueId val="{00000001-4B1E-4712-B6DE-168E15A20E03}"/>
                </c:ext>
              </c:extLst>
            </c:dLbl>
            <c:numFmt formatCode="#.##\ %" sourceLinked="0"/>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chemeClr val="bg1"/>
                    </a:solidFill>
                    <a:latin typeface="+mn-lt"/>
                    <a:ea typeface="+mn-ea"/>
                    <a:cs typeface="+mn-cs"/>
                  </a:defRPr>
                </a:pPr>
                <a:endParaRPr lang="cs-CZ"/>
              </a:p>
            </c:txPr>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List1!$A$2:$A$4</c:f>
              <c:strCache>
                <c:ptCount val="3"/>
                <c:pt idx="0">
                  <c:v>Opraveno od 2016</c:v>
                </c:pt>
                <c:pt idx="1">
                  <c:v>Předpoklad do 2023</c:v>
                </c:pt>
                <c:pt idx="2">
                  <c:v>Stav III až IV</c:v>
                </c:pt>
              </c:strCache>
            </c:strRef>
          </c:cat>
          <c:val>
            <c:numRef>
              <c:f>List1!$B$2:$B$4</c:f>
              <c:numCache>
                <c:formatCode>0.00%</c:formatCode>
                <c:ptCount val="3"/>
                <c:pt idx="0">
                  <c:v>0.25</c:v>
                </c:pt>
                <c:pt idx="1">
                  <c:v>0.125</c:v>
                </c:pt>
                <c:pt idx="2" formatCode="0.00">
                  <c:v>0.625</c:v>
                </c:pt>
              </c:numCache>
            </c:numRef>
          </c:val>
          <c:extLst>
            <c:ext xmlns:c16="http://schemas.microsoft.com/office/drawing/2014/chart" uri="{C3380CC4-5D6E-409C-BE32-E72D297353CC}">
              <c16:uniqueId val="{00000006-4B1E-4712-B6DE-168E15A20E03}"/>
            </c:ext>
          </c:extLst>
        </c:ser>
        <c:dLbls>
          <c:showLegendKey val="0"/>
          <c:showVal val="0"/>
          <c:showCatName val="0"/>
          <c:showSerName val="0"/>
          <c:showPercent val="0"/>
          <c:showBubbleSize val="0"/>
          <c:showLeaderLines val="1"/>
        </c:dLbls>
        <c:firstSliceAng val="0"/>
        <c:holeSize val="51"/>
      </c:doughnut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rgbClr val="063E85"/>
              </a:solidFill>
              <a:latin typeface="+mn-lt"/>
              <a:ea typeface="+mn-ea"/>
              <a:cs typeface="+mn-cs"/>
            </a:defRPr>
          </a:pPr>
          <a:endParaRPr lang="cs-CZ"/>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rgbClr val="063E85"/>
          </a:solidFill>
        </a:defRPr>
      </a:pPr>
      <a:endParaRPr lang="cs-CZ"/>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List1!$E$1</c:f>
              <c:strCache>
                <c:ptCount val="1"/>
              </c:strCache>
            </c:strRef>
          </c:tx>
          <c:spPr>
            <a:ln w="28575"/>
            <a:effectLst>
              <a:innerShdw blurRad="254000">
                <a:prstClr val="black">
                  <a:alpha val="5000"/>
                </a:prstClr>
              </a:innerShdw>
            </a:effectLst>
          </c:spPr>
          <c:dPt>
            <c:idx val="0"/>
            <c:bubble3D val="0"/>
            <c:spPr>
              <a:solidFill>
                <a:schemeClr val="accent6">
                  <a:lumMod val="75000"/>
                </a:schemeClr>
              </a:solidFill>
              <a:ln w="28575">
                <a:solidFill>
                  <a:schemeClr val="lt1"/>
                </a:solidFill>
              </a:ln>
              <a:effectLst>
                <a:innerShdw blurRad="254000">
                  <a:prstClr val="black">
                    <a:alpha val="5000"/>
                  </a:prstClr>
                </a:innerShdw>
              </a:effectLst>
            </c:spPr>
            <c:extLst>
              <c:ext xmlns:c16="http://schemas.microsoft.com/office/drawing/2014/chart" uri="{C3380CC4-5D6E-409C-BE32-E72D297353CC}">
                <c16:uniqueId val="{00000005-A4A6-48C0-8D4C-CFD0CEEEC516}"/>
              </c:ext>
            </c:extLst>
          </c:dPt>
          <c:dPt>
            <c:idx val="1"/>
            <c:bubble3D val="0"/>
            <c:spPr>
              <a:solidFill>
                <a:srgbClr val="E1F200"/>
              </a:solidFill>
              <a:ln w="28575">
                <a:solidFill>
                  <a:schemeClr val="lt1"/>
                </a:solidFill>
              </a:ln>
              <a:effectLst>
                <a:innerShdw blurRad="254000">
                  <a:prstClr val="black">
                    <a:alpha val="5000"/>
                  </a:prstClr>
                </a:innerShdw>
              </a:effectLst>
            </c:spPr>
            <c:extLst>
              <c:ext xmlns:c16="http://schemas.microsoft.com/office/drawing/2014/chart" uri="{C3380CC4-5D6E-409C-BE32-E72D297353CC}">
                <c16:uniqueId val="{00000006-A4A6-48C0-8D4C-CFD0CEEEC516}"/>
              </c:ext>
            </c:extLst>
          </c:dPt>
          <c:dPt>
            <c:idx val="2"/>
            <c:bubble3D val="0"/>
            <c:spPr>
              <a:solidFill>
                <a:srgbClr val="FFC000"/>
              </a:solidFill>
              <a:ln w="28575">
                <a:solidFill>
                  <a:schemeClr val="lt1"/>
                </a:solidFill>
              </a:ln>
              <a:effectLst>
                <a:innerShdw blurRad="254000">
                  <a:prstClr val="black">
                    <a:alpha val="5000"/>
                  </a:prstClr>
                </a:innerShdw>
              </a:effectLst>
            </c:spPr>
            <c:extLst>
              <c:ext xmlns:c16="http://schemas.microsoft.com/office/drawing/2014/chart" uri="{C3380CC4-5D6E-409C-BE32-E72D297353CC}">
                <c16:uniqueId val="{00000005-42ED-4E2B-AB63-7FD7F03A7C9A}"/>
              </c:ext>
            </c:extLst>
          </c:dPt>
          <c:dPt>
            <c:idx val="3"/>
            <c:bubble3D val="0"/>
            <c:spPr>
              <a:solidFill>
                <a:schemeClr val="accent3"/>
              </a:solidFill>
              <a:ln w="28575">
                <a:solidFill>
                  <a:schemeClr val="lt1"/>
                </a:solidFill>
              </a:ln>
              <a:effectLst>
                <a:innerShdw blurRad="254000">
                  <a:prstClr val="black">
                    <a:alpha val="5000"/>
                  </a:prstClr>
                </a:innerShdw>
              </a:effectLst>
            </c:spPr>
            <c:extLst>
              <c:ext xmlns:c16="http://schemas.microsoft.com/office/drawing/2014/chart" uri="{C3380CC4-5D6E-409C-BE32-E72D297353CC}">
                <c16:uniqueId val="{00000007-42ED-4E2B-AB63-7FD7F03A7C9A}"/>
              </c:ext>
            </c:extLst>
          </c:dPt>
          <c:dPt>
            <c:idx val="4"/>
            <c:bubble3D val="0"/>
            <c:spPr>
              <a:solidFill>
                <a:schemeClr val="accent4"/>
              </a:solidFill>
              <a:ln w="28575">
                <a:solidFill>
                  <a:schemeClr val="lt1"/>
                </a:solidFill>
              </a:ln>
              <a:effectLst>
                <a:innerShdw blurRad="254000">
                  <a:prstClr val="black">
                    <a:alpha val="5000"/>
                  </a:prstClr>
                </a:innerShdw>
              </a:effectLst>
            </c:spPr>
            <c:extLst>
              <c:ext xmlns:c16="http://schemas.microsoft.com/office/drawing/2014/chart" uri="{C3380CC4-5D6E-409C-BE32-E72D297353CC}">
                <c16:uniqueId val="{00000007-A4A6-48C0-8D4C-CFD0CEEEC516}"/>
              </c:ext>
            </c:extLst>
          </c:dPt>
          <c:dPt>
            <c:idx val="5"/>
            <c:bubble3D val="0"/>
            <c:spPr>
              <a:solidFill>
                <a:schemeClr val="accent4">
                  <a:lumMod val="50000"/>
                </a:schemeClr>
              </a:solidFill>
              <a:ln w="28575">
                <a:solidFill>
                  <a:schemeClr val="lt1"/>
                </a:solidFill>
              </a:ln>
              <a:effectLst>
                <a:innerShdw blurRad="254000">
                  <a:prstClr val="black">
                    <a:alpha val="5000"/>
                  </a:prstClr>
                </a:innerShdw>
              </a:effectLst>
            </c:spPr>
            <c:extLst>
              <c:ext xmlns:c16="http://schemas.microsoft.com/office/drawing/2014/chart" uri="{C3380CC4-5D6E-409C-BE32-E72D297353CC}">
                <c16:uniqueId val="{00000008-A4A6-48C0-8D4C-CFD0CEEEC516}"/>
              </c:ext>
            </c:extLst>
          </c:dPt>
          <c:dPt>
            <c:idx val="6"/>
            <c:bubble3D val="0"/>
            <c:spPr>
              <a:solidFill>
                <a:srgbClr val="063E85"/>
              </a:solidFill>
              <a:ln w="28575">
                <a:solidFill>
                  <a:schemeClr val="lt1"/>
                </a:solidFill>
              </a:ln>
              <a:effectLst>
                <a:innerShdw blurRad="254000">
                  <a:prstClr val="black">
                    <a:alpha val="5000"/>
                  </a:prstClr>
                </a:innerShdw>
              </a:effectLst>
            </c:spPr>
            <c:extLst>
              <c:ext xmlns:c16="http://schemas.microsoft.com/office/drawing/2014/chart" uri="{C3380CC4-5D6E-409C-BE32-E72D297353CC}">
                <c16:uniqueId val="{0000000D-4187-4DD6-BC71-D852A9310444}"/>
              </c:ext>
            </c:extLst>
          </c:dPt>
          <c:dLbls>
            <c:dLbl>
              <c:idx val="0"/>
              <c:tx>
                <c:rich>
                  <a:bodyPr/>
                  <a:lstStyle/>
                  <a:p>
                    <a:fld id="{7655F34D-4D8A-43E8-B615-5750E5CFB030}" type="CELLRANGE">
                      <a:rPr lang="en-US"/>
                      <a:pPr/>
                      <a:t>[OBLAST BUNĚK]</a:t>
                    </a:fld>
                    <a:endParaRPr lang="cs-CZ"/>
                  </a:p>
                </c:rich>
              </c:tx>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5-A4A6-48C0-8D4C-CFD0CEEEC516}"/>
                </c:ext>
              </c:extLst>
            </c:dLbl>
            <c:dLbl>
              <c:idx val="1"/>
              <c:tx>
                <c:rich>
                  <a:bodyPr/>
                  <a:lstStyle/>
                  <a:p>
                    <a:fld id="{7EF4C994-7353-422F-BA01-71AF8585032A}" type="CELLRANGE">
                      <a:rPr lang="cs-CZ"/>
                      <a:pPr/>
                      <a:t>[OBLAST BUNĚK]</a:t>
                    </a:fld>
                    <a:endParaRPr lang="cs-CZ"/>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A4A6-48C0-8D4C-CFD0CEEEC516}"/>
                </c:ext>
              </c:extLst>
            </c:dLbl>
            <c:dLbl>
              <c:idx val="2"/>
              <c:tx>
                <c:rich>
                  <a:bodyPr/>
                  <a:lstStyle/>
                  <a:p>
                    <a:fld id="{64B8C587-EA74-4591-A3C3-7CE2EE5F2D56}" type="CELLRANGE">
                      <a:rPr lang="cs-CZ"/>
                      <a:pPr/>
                      <a:t>[OBLAST BUNĚK]</a:t>
                    </a:fld>
                    <a:endParaRPr lang="cs-CZ"/>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42ED-4E2B-AB63-7FD7F03A7C9A}"/>
                </c:ext>
              </c:extLst>
            </c:dLbl>
            <c:dLbl>
              <c:idx val="3"/>
              <c:tx>
                <c:rich>
                  <a:bodyPr/>
                  <a:lstStyle/>
                  <a:p>
                    <a:fld id="{47E0F62B-EFD1-46DB-A60C-B76BD529C4E2}" type="CELLRANGE">
                      <a:rPr lang="cs-CZ"/>
                      <a:pPr/>
                      <a:t>[OBLAST BUNĚK]</a:t>
                    </a:fld>
                    <a:endParaRPr lang="cs-CZ"/>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42ED-4E2B-AB63-7FD7F03A7C9A}"/>
                </c:ext>
              </c:extLst>
            </c:dLbl>
            <c:dLbl>
              <c:idx val="4"/>
              <c:tx>
                <c:rich>
                  <a:bodyPr/>
                  <a:lstStyle/>
                  <a:p>
                    <a:fld id="{B4E5C1B3-3033-42C6-AE07-8F49481B91E7}" type="CELLRANGE">
                      <a:rPr lang="cs-CZ"/>
                      <a:pPr/>
                      <a:t>[OBLAST BUNĚK]</a:t>
                    </a:fld>
                    <a:endParaRPr lang="cs-CZ"/>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A4A6-48C0-8D4C-CFD0CEEEC516}"/>
                </c:ext>
              </c:extLst>
            </c:dLbl>
            <c:dLbl>
              <c:idx val="5"/>
              <c:tx>
                <c:rich>
                  <a:bodyPr/>
                  <a:lstStyle/>
                  <a:p>
                    <a:fld id="{02634A97-047D-4177-A06B-2640C4812C73}" type="CELLRANGE">
                      <a:rPr lang="cs-CZ"/>
                      <a:pPr/>
                      <a:t>[OBLAST BUNĚK]</a:t>
                    </a:fld>
                    <a:endParaRPr lang="cs-CZ"/>
                  </a:p>
                </c:rich>
              </c:tx>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A4A6-48C0-8D4C-CFD0CEEEC516}"/>
                </c:ext>
              </c:extLst>
            </c:dLbl>
            <c:dLbl>
              <c:idx val="6"/>
              <c:delete val="1"/>
              <c:extLst>
                <c:ext xmlns:c15="http://schemas.microsoft.com/office/drawing/2012/chart" uri="{CE6537A1-D6FC-4f65-9D91-7224C49458BB}"/>
                <c:ext xmlns:c16="http://schemas.microsoft.com/office/drawing/2014/chart" uri="{C3380CC4-5D6E-409C-BE32-E72D297353CC}">
                  <c16:uniqueId val="{0000000D-4187-4DD6-BC71-D852A9310444}"/>
                </c:ext>
              </c:extLst>
            </c:dLbl>
            <c:spPr>
              <a:noFill/>
              <a:ln>
                <a:noFill/>
              </a:ln>
              <a:effectLst/>
            </c:spPr>
            <c:txPr>
              <a:bodyPr rot="0" spcFirstLastPara="1" vertOverflow="ellipsis" vert="horz" wrap="square" anchor="ctr" anchorCtr="1"/>
              <a:lstStyle/>
              <a:p>
                <a:pPr>
                  <a:defRPr sz="2000" b="0" i="0" u="none" strike="noStrike" kern="1200" baseline="0">
                    <a:solidFill>
                      <a:schemeClr val="bg1"/>
                    </a:solidFill>
                    <a:latin typeface="+mn-lt"/>
                    <a:ea typeface="+mn-ea"/>
                    <a:cs typeface="+mn-cs"/>
                  </a:defRPr>
                </a:pPr>
                <a:endParaRPr lang="cs-CZ"/>
              </a:p>
            </c:txPr>
            <c:showLegendKey val="0"/>
            <c:showVal val="0"/>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15:showDataLabelsRange val="1"/>
              </c:ext>
            </c:extLst>
          </c:dLbls>
          <c:cat>
            <c:strRef>
              <c:f>List1!$A$2:$A$8</c:f>
              <c:strCache>
                <c:ptCount val="7"/>
                <c:pt idx="0">
                  <c:v>I - Bezvadný</c:v>
                </c:pt>
                <c:pt idx="1">
                  <c:v>II - Velmi dobrý</c:v>
                </c:pt>
                <c:pt idx="2">
                  <c:v>III - Dobrý</c:v>
                </c:pt>
                <c:pt idx="3">
                  <c:v>IV - Uspokojivý</c:v>
                </c:pt>
                <c:pt idx="4">
                  <c:v>V - Špatný</c:v>
                </c:pt>
                <c:pt idx="5">
                  <c:v>VI - Velmi špatný</c:v>
                </c:pt>
                <c:pt idx="6">
                  <c:v>VII - Havarijní</c:v>
                </c:pt>
              </c:strCache>
            </c:strRef>
          </c:cat>
          <c:val>
            <c:numRef>
              <c:f>List1!$E$2:$E$8</c:f>
              <c:numCache>
                <c:formatCode>General</c:formatCode>
                <c:ptCount val="7"/>
                <c:pt idx="0">
                  <c:v>2</c:v>
                </c:pt>
                <c:pt idx="1">
                  <c:v>7</c:v>
                </c:pt>
                <c:pt idx="2">
                  <c:v>11</c:v>
                </c:pt>
                <c:pt idx="3">
                  <c:v>10</c:v>
                </c:pt>
                <c:pt idx="4">
                  <c:v>6</c:v>
                </c:pt>
                <c:pt idx="5">
                  <c:v>4</c:v>
                </c:pt>
                <c:pt idx="6">
                  <c:v>0</c:v>
                </c:pt>
              </c:numCache>
            </c:numRef>
          </c:val>
          <c:extLst>
            <c:ext xmlns:c15="http://schemas.microsoft.com/office/drawing/2012/chart" uri="{02D57815-91ED-43cb-92C2-25804820EDAC}">
              <c15:datalabelsRange>
                <c15:f>List1!$E$2:$E$8</c15:f>
                <c15:dlblRangeCache>
                  <c:ptCount val="7"/>
                  <c:pt idx="0">
                    <c:v>2</c:v>
                  </c:pt>
                  <c:pt idx="1">
                    <c:v>7</c:v>
                  </c:pt>
                  <c:pt idx="2">
                    <c:v>11</c:v>
                  </c:pt>
                  <c:pt idx="3">
                    <c:v>10</c:v>
                  </c:pt>
                  <c:pt idx="4">
                    <c:v>6</c:v>
                  </c:pt>
                  <c:pt idx="5">
                    <c:v>4</c:v>
                  </c:pt>
                  <c:pt idx="6">
                    <c:v>0</c:v>
                  </c:pt>
                </c15:dlblRangeCache>
              </c15:datalabelsRange>
            </c:ext>
            <c:ext xmlns:c16="http://schemas.microsoft.com/office/drawing/2014/chart" uri="{C3380CC4-5D6E-409C-BE32-E72D297353CC}">
              <c16:uniqueId val="{00000000-A4A6-48C0-8D4C-CFD0CEEEC516}"/>
            </c:ext>
          </c:extLst>
        </c:ser>
        <c:dLbls>
          <c:showLegendKey val="0"/>
          <c:showVal val="0"/>
          <c:showCatName val="0"/>
          <c:showSerName val="0"/>
          <c:showPercent val="0"/>
          <c:showBubbleSize val="0"/>
          <c:showLeaderLines val="1"/>
        </c:dLbls>
        <c:firstSliceAng val="0"/>
        <c:holeSize val="55"/>
      </c:doughnutChart>
      <c:spPr>
        <a:noFill/>
        <a:ln>
          <a:noFill/>
        </a:ln>
        <a:effectLst/>
      </c:spPr>
    </c:plotArea>
    <c:legend>
      <c:legendPos val="r"/>
      <c:overlay val="0"/>
      <c:spPr>
        <a:noFill/>
        <a:ln>
          <a:noFill/>
        </a:ln>
        <a:effectLst/>
      </c:spPr>
      <c:txPr>
        <a:bodyPr rot="0" spcFirstLastPara="1" vertOverflow="ellipsis" vert="horz" wrap="square" anchor="ctr" anchorCtr="1"/>
        <a:lstStyle/>
        <a:p>
          <a:pPr>
            <a:defRPr sz="1800" b="0" i="0" u="none" strike="noStrike" kern="1200" baseline="0">
              <a:solidFill>
                <a:schemeClr val="tx2"/>
              </a:solidFill>
              <a:latin typeface="+mn-lt"/>
              <a:ea typeface="+mn-ea"/>
              <a:cs typeface="+mn-cs"/>
            </a:defRPr>
          </a:pPr>
          <a:endParaRPr lang="cs-CZ"/>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solidFill>
            <a:schemeClr val="tx2"/>
          </a:solidFill>
        </a:defRPr>
      </a:pPr>
      <a:endParaRPr lang="cs-CZ"/>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rgbClr val="063E85"/>
                </a:solidFill>
                <a:latin typeface="+mn-lt"/>
                <a:ea typeface="+mn-ea"/>
                <a:cs typeface="+mn-cs"/>
              </a:defRPr>
            </a:pPr>
            <a:r>
              <a:rPr lang="cs-CZ" dirty="0">
                <a:solidFill>
                  <a:srgbClr val="063E85"/>
                </a:solidFill>
              </a:rPr>
              <a:t>K</a:t>
            </a:r>
            <a:r>
              <a:rPr lang="cs-CZ" baseline="0" dirty="0">
                <a:solidFill>
                  <a:srgbClr val="063E85"/>
                </a:solidFill>
              </a:rPr>
              <a:t>lasifikace IRI (2020)</a:t>
            </a:r>
            <a:endParaRPr lang="cs-CZ" dirty="0">
              <a:solidFill>
                <a:srgbClr val="063E85"/>
              </a:solidFill>
            </a:endParaRPr>
          </a:p>
        </c:rich>
      </c:tx>
      <c:layout>
        <c:manualLayout>
          <c:xMode val="edge"/>
          <c:yMode val="edge"/>
          <c:x val="0.27271673381681438"/>
          <c:y val="8.6566916043225264E-2"/>
        </c:manualLayout>
      </c:layout>
      <c:overlay val="0"/>
      <c:spPr>
        <a:noFill/>
        <a:ln>
          <a:noFill/>
        </a:ln>
        <a:effectLst/>
      </c:spPr>
      <c:txPr>
        <a:bodyPr rot="0" spcFirstLastPara="1" vertOverflow="ellipsis" vert="horz" wrap="square" anchor="ctr" anchorCtr="1"/>
        <a:lstStyle/>
        <a:p>
          <a:pPr>
            <a:defRPr sz="1800" b="1" i="0" u="none" strike="noStrike" kern="1200" baseline="0">
              <a:solidFill>
                <a:srgbClr val="063E85"/>
              </a:solidFill>
              <a:latin typeface="+mn-lt"/>
              <a:ea typeface="+mn-ea"/>
              <a:cs typeface="+mn-cs"/>
            </a:defRPr>
          </a:pPr>
          <a:endParaRPr lang="cs-CZ"/>
        </a:p>
      </c:txPr>
    </c:title>
    <c:autoTitleDeleted val="0"/>
    <c:plotArea>
      <c:layout/>
      <c:doughnutChart>
        <c:varyColors val="1"/>
        <c:ser>
          <c:idx val="0"/>
          <c:order val="0"/>
          <c:spPr>
            <a:ln>
              <a:noFill/>
            </a:ln>
            <a:effectLst/>
          </c:spPr>
          <c:dPt>
            <c:idx val="0"/>
            <c:bubble3D val="0"/>
            <c:spPr>
              <a:solidFill>
                <a:schemeClr val="accent6">
                  <a:lumMod val="75000"/>
                </a:schemeClr>
              </a:solidFill>
              <a:ln>
                <a:noFill/>
              </a:ln>
              <a:effectLst/>
              <a:sp3d>
                <a:contourClr>
                  <a:srgbClr val="92D050"/>
                </a:contourClr>
              </a:sp3d>
            </c:spPr>
            <c:extLst>
              <c:ext xmlns:c16="http://schemas.microsoft.com/office/drawing/2014/chart" uri="{C3380CC4-5D6E-409C-BE32-E72D297353CC}">
                <c16:uniqueId val="{00000001-8785-4FCD-976D-E824E4FEE0F6}"/>
              </c:ext>
            </c:extLst>
          </c:dPt>
          <c:dPt>
            <c:idx val="1"/>
            <c:bubble3D val="0"/>
            <c:spPr>
              <a:solidFill>
                <a:schemeClr val="accent5">
                  <a:lumMod val="60000"/>
                  <a:lumOff val="40000"/>
                </a:schemeClr>
              </a:solidFill>
              <a:ln>
                <a:noFill/>
              </a:ln>
              <a:effectLst/>
              <a:sp3d>
                <a:contourClr>
                  <a:srgbClr val="EFF339"/>
                </a:contourClr>
              </a:sp3d>
            </c:spPr>
            <c:extLst>
              <c:ext xmlns:c16="http://schemas.microsoft.com/office/drawing/2014/chart" uri="{C3380CC4-5D6E-409C-BE32-E72D297353CC}">
                <c16:uniqueId val="{00000003-8785-4FCD-976D-E824E4FEE0F6}"/>
              </c:ext>
            </c:extLst>
          </c:dPt>
          <c:dPt>
            <c:idx val="2"/>
            <c:bubble3D val="0"/>
            <c:spPr>
              <a:solidFill>
                <a:srgbClr val="FFC000"/>
              </a:solidFill>
              <a:ln>
                <a:noFill/>
              </a:ln>
              <a:effectLst/>
              <a:sp3d>
                <a:contourClr>
                  <a:srgbClr val="FFC000"/>
                </a:contourClr>
              </a:sp3d>
            </c:spPr>
            <c:extLst>
              <c:ext xmlns:c16="http://schemas.microsoft.com/office/drawing/2014/chart" uri="{C3380CC4-5D6E-409C-BE32-E72D297353CC}">
                <c16:uniqueId val="{00000005-8785-4FCD-976D-E824E4FEE0F6}"/>
              </c:ext>
            </c:extLst>
          </c:dPt>
          <c:dPt>
            <c:idx val="3"/>
            <c:bubble3D val="0"/>
            <c:spPr>
              <a:solidFill>
                <a:schemeClr val="accent4">
                  <a:lumMod val="60000"/>
                  <a:lumOff val="40000"/>
                </a:schemeClr>
              </a:solidFill>
              <a:ln>
                <a:noFill/>
              </a:ln>
              <a:effectLst/>
            </c:spPr>
            <c:extLst>
              <c:ext xmlns:c16="http://schemas.microsoft.com/office/drawing/2014/chart" uri="{C3380CC4-5D6E-409C-BE32-E72D297353CC}">
                <c16:uniqueId val="{00000007-8785-4FCD-976D-E824E4FEE0F6}"/>
              </c:ext>
            </c:extLst>
          </c:dPt>
          <c:dPt>
            <c:idx val="4"/>
            <c:bubble3D val="0"/>
            <c:spPr>
              <a:solidFill>
                <a:srgbClr val="C00000"/>
              </a:solidFill>
              <a:ln>
                <a:noFill/>
              </a:ln>
              <a:effectLst/>
              <a:sp3d>
                <a:contourClr>
                  <a:srgbClr val="C00000"/>
                </a:contourClr>
              </a:sp3d>
            </c:spPr>
            <c:extLst>
              <c:ext xmlns:c16="http://schemas.microsoft.com/office/drawing/2014/chart" uri="{C3380CC4-5D6E-409C-BE32-E72D297353CC}">
                <c16:uniqueId val="{00000009-8785-4FCD-976D-E824E4FEE0F6}"/>
              </c:ext>
            </c:extLst>
          </c:dPt>
          <c:dLbls>
            <c:dLbl>
              <c:idx val="0"/>
              <c:layout>
                <c:manualLayout>
                  <c:x val="-3.7670695675530485E-3"/>
                  <c:y val="1.3433083956774731E-3"/>
                </c:manualLayout>
              </c:layout>
              <c:tx>
                <c:rich>
                  <a:bodyPr/>
                  <a:lstStyle/>
                  <a:p>
                    <a:fld id="{4BB2DFA1-D96D-4A18-A6B5-85C6EEAFAFE8}" type="PERCENTAGE">
                      <a:rPr lang="en-US"/>
                      <a:pPr/>
                      <a:t>[PROCENTO]</a:t>
                    </a:fld>
                    <a:endParaRPr lang="cs-CZ"/>
                  </a:p>
                </c:rich>
              </c:tx>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1-8785-4FCD-976D-E824E4FEE0F6}"/>
                </c:ext>
              </c:extLst>
            </c:dLbl>
            <c:dLbl>
              <c:idx val="1"/>
              <c:layout>
                <c:manualLayout>
                  <c:x val="9.3838302444265373E-3"/>
                  <c:y val="-4.0252202826267743E-2"/>
                </c:manualLayout>
              </c:layout>
              <c:tx>
                <c:rich>
                  <a:bodyPr/>
                  <a:lstStyle/>
                  <a:p>
                    <a:fld id="{0CB86F34-43CB-47BF-8EED-A3BAB4333575}" type="PERCENTAGE">
                      <a:rPr lang="en-US">
                        <a:solidFill>
                          <a:srgbClr val="063E85"/>
                        </a:solidFill>
                      </a:rPr>
                      <a:pPr/>
                      <a:t>[PROCENTO]</a:t>
                    </a:fld>
                    <a:endParaRPr lang="cs-CZ"/>
                  </a:p>
                </c:rich>
              </c:tx>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3-8785-4FCD-976D-E824E4FEE0F6}"/>
                </c:ext>
              </c:extLst>
            </c:dLbl>
            <c:dLbl>
              <c:idx val="2"/>
              <c:layout>
                <c:manualLayout>
                  <c:x val="-2.2266988987376273E-3"/>
                  <c:y val="-1.0999168744804694E-2"/>
                </c:manualLayout>
              </c:layout>
              <c:tx>
                <c:rich>
                  <a:bodyPr/>
                  <a:lstStyle/>
                  <a:p>
                    <a:fld id="{192DF763-1F19-4193-9427-8BE5EB6AAC3F}" type="PERCENTAGE">
                      <a:rPr lang="en-US"/>
                      <a:pPr/>
                      <a:t>[PROCENTO]</a:t>
                    </a:fld>
                    <a:endParaRPr lang="cs-CZ"/>
                  </a:p>
                </c:rich>
              </c:tx>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5-8785-4FCD-976D-E824E4FEE0F6}"/>
                </c:ext>
              </c:extLst>
            </c:dLbl>
            <c:dLbl>
              <c:idx val="3"/>
              <c:layout>
                <c:manualLayout>
                  <c:x val="-2.8528605962933116E-3"/>
                  <c:y val="-6.1986034912718223E-2"/>
                </c:manualLayout>
              </c:layout>
              <c:tx>
                <c:rich>
                  <a:bodyPr/>
                  <a:lstStyle/>
                  <a:p>
                    <a:fld id="{82E3E1B8-A5C5-465D-9A52-CA1C0A79BF80}" type="PERCENTAGE">
                      <a:rPr lang="en-US"/>
                      <a:pPr/>
                      <a:t>[PROCENTO]</a:t>
                    </a:fld>
                    <a:endParaRPr lang="cs-CZ"/>
                  </a:p>
                </c:rich>
              </c:tx>
              <c:showLegendKey val="0"/>
              <c:showVal val="0"/>
              <c:showCatName val="0"/>
              <c:showSerName val="0"/>
              <c:showPercent val="1"/>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8785-4FCD-976D-E824E4FEE0F6}"/>
                </c:ext>
              </c:extLst>
            </c:dLbl>
            <c:dLbl>
              <c:idx val="4"/>
              <c:layout>
                <c:manualLayout>
                  <c:x val="1.6997045393499866E-3"/>
                  <c:y val="0.14748246051537822"/>
                </c:manualLayout>
              </c:layout>
              <c:tx>
                <c:rich>
                  <a:bodyPr/>
                  <a:lstStyle/>
                  <a:p>
                    <a:r>
                      <a:rPr lang="en-US">
                        <a:solidFill>
                          <a:srgbClr val="063E85"/>
                        </a:solidFill>
                      </a:rPr>
                      <a:t>0,4%</a:t>
                    </a:r>
                  </a:p>
                </c:rich>
              </c:tx>
              <c:showLegendKey val="0"/>
              <c:showVal val="0"/>
              <c:showCatName val="0"/>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9-8785-4FCD-976D-E824E4FEE0F6}"/>
                </c:ext>
              </c:extLst>
            </c:dLbl>
            <c:spPr>
              <a:noFill/>
              <a:ln>
                <a:noFill/>
              </a:ln>
              <a:effectLst/>
            </c:spPr>
            <c:txPr>
              <a:bodyPr rot="0" spcFirstLastPara="1" vertOverflow="ellipsis" vert="horz" wrap="square" lIns="38100" tIns="19050" rIns="38100" bIns="19050" anchor="ctr" anchorCtr="1">
                <a:spAutoFit/>
              </a:bodyPr>
              <a:lstStyle/>
              <a:p>
                <a:pPr>
                  <a:defRPr sz="1600" b="0" i="0" u="none" strike="noStrike" kern="1200" baseline="0">
                    <a:solidFill>
                      <a:srgbClr val="063E85"/>
                    </a:solidFill>
                    <a:latin typeface="+mn-lt"/>
                    <a:ea typeface="+mn-ea"/>
                    <a:cs typeface="+mn-cs"/>
                  </a:defRPr>
                </a:pPr>
                <a:endParaRPr lang="cs-CZ"/>
              </a:p>
            </c:txPr>
            <c:showLegendKey val="0"/>
            <c:showVal val="0"/>
            <c:showCatName val="0"/>
            <c:showSerName val="0"/>
            <c:showPercent val="1"/>
            <c:showBubbleSize val="0"/>
            <c:showLeaderLines val="1"/>
            <c:leaderLines>
              <c:spPr>
                <a:ln w="12700">
                  <a:solidFill>
                    <a:schemeClr val="accent4">
                      <a:lumMod val="75000"/>
                    </a:schemeClr>
                  </a:solidFill>
                </a:ln>
                <a:effectLst/>
              </c:spPr>
            </c:leaderLines>
            <c:extLst>
              <c:ext xmlns:c15="http://schemas.microsoft.com/office/drawing/2012/chart" uri="{CE6537A1-D6FC-4f65-9D91-7224C49458BB}"/>
            </c:extLst>
          </c:dLbls>
          <c:cat>
            <c:strRef>
              <c:f>'iri 2020'!$B$1:$F$1</c:f>
              <c:strCache>
                <c:ptCount val="5"/>
                <c:pt idx="0">
                  <c:v>1 - výborný</c:v>
                </c:pt>
                <c:pt idx="1">
                  <c:v>2 - dobrý</c:v>
                </c:pt>
                <c:pt idx="2">
                  <c:v>3 - vyhovující</c:v>
                </c:pt>
                <c:pt idx="3">
                  <c:v>4 - nevyhovující</c:v>
                </c:pt>
                <c:pt idx="4">
                  <c:v>5 - havarijní</c:v>
                </c:pt>
              </c:strCache>
            </c:strRef>
          </c:cat>
          <c:val>
            <c:numRef>
              <c:f>'iri 2020'!$B$3:$F$3</c:f>
              <c:numCache>
                <c:formatCode>0.0</c:formatCode>
                <c:ptCount val="5"/>
                <c:pt idx="0">
                  <c:v>54.172366621067034</c:v>
                </c:pt>
                <c:pt idx="1">
                  <c:v>38.303693570451436</c:v>
                </c:pt>
                <c:pt idx="2">
                  <c:v>4.5143638850889189</c:v>
                </c:pt>
                <c:pt idx="3">
                  <c:v>2.5991792065663475</c:v>
                </c:pt>
                <c:pt idx="4">
                  <c:v>0.41039671682626538</c:v>
                </c:pt>
              </c:numCache>
            </c:numRef>
          </c:val>
          <c:extLst>
            <c:ext xmlns:c16="http://schemas.microsoft.com/office/drawing/2014/chart" uri="{C3380CC4-5D6E-409C-BE32-E72D297353CC}">
              <c16:uniqueId val="{0000000A-8785-4FCD-976D-E824E4FEE0F6}"/>
            </c:ext>
          </c:extLst>
        </c:ser>
        <c:dLbls>
          <c:showLegendKey val="0"/>
          <c:showVal val="0"/>
          <c:showCatName val="0"/>
          <c:showSerName val="0"/>
          <c:showPercent val="1"/>
          <c:showBubbleSize val="0"/>
          <c:showLeaderLines val="1"/>
        </c:dLbls>
        <c:firstSliceAng val="0"/>
        <c:holeSize val="50"/>
      </c:doughnutChart>
      <c:spPr>
        <a:noFill/>
        <a:ln>
          <a:noFill/>
        </a:ln>
        <a:effectLst/>
      </c:spPr>
    </c:plotArea>
    <c:legend>
      <c:legendPos val="r"/>
      <c:layout>
        <c:manualLayout>
          <c:xMode val="edge"/>
          <c:yMode val="edge"/>
          <c:x val="0.60818275584206283"/>
          <c:y val="0.73464048057166553"/>
          <c:w val="0.18305012087026593"/>
          <c:h val="0.26465457592406871"/>
        </c:manualLayout>
      </c:layout>
      <c:overlay val="0"/>
      <c:spPr>
        <a:noFill/>
        <a:ln>
          <a:noFill/>
        </a:ln>
        <a:effectLst/>
      </c:spPr>
      <c:txPr>
        <a:bodyPr rot="0" spcFirstLastPara="1" vertOverflow="ellipsis" vert="horz" wrap="square" anchor="ctr" anchorCtr="1"/>
        <a:lstStyle/>
        <a:p>
          <a:pPr rtl="0">
            <a:defRPr sz="1600" b="0" i="0" u="none" strike="noStrike" kern="1200" baseline="0">
              <a:solidFill>
                <a:srgbClr val="063E85"/>
              </a:solidFill>
              <a:latin typeface="+mn-lt"/>
              <a:ea typeface="+mn-ea"/>
              <a:cs typeface="+mn-cs"/>
            </a:defRPr>
          </a:pPr>
          <a:endParaRPr lang="cs-CZ"/>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pPr>
      <a:endParaRPr lang="cs-CZ"/>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cs-CZ"/>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00" b="1" i="0" u="none" strike="noStrike" kern="1200" baseline="0">
                <a:solidFill>
                  <a:srgbClr val="063E85"/>
                </a:solidFill>
                <a:latin typeface="+mn-lt"/>
                <a:ea typeface="+mn-ea"/>
                <a:cs typeface="+mn-cs"/>
              </a:defRPr>
            </a:pPr>
            <a:r>
              <a:rPr lang="cs-CZ" dirty="0"/>
              <a:t>Klasifikace vizuálních poruch (2021)</a:t>
            </a:r>
          </a:p>
        </c:rich>
      </c:tx>
      <c:layout>
        <c:manualLayout>
          <c:xMode val="edge"/>
          <c:yMode val="edge"/>
          <c:x val="0.20312769272092401"/>
          <c:y val="8.6566916043225264E-2"/>
        </c:manualLayout>
      </c:layout>
      <c:overlay val="0"/>
      <c:spPr>
        <a:noFill/>
        <a:ln>
          <a:noFill/>
        </a:ln>
        <a:effectLst/>
      </c:spPr>
      <c:txPr>
        <a:bodyPr rot="0" spcFirstLastPara="1" vertOverflow="ellipsis" vert="horz" wrap="square" anchor="ctr" anchorCtr="1"/>
        <a:lstStyle/>
        <a:p>
          <a:pPr>
            <a:defRPr sz="1800" b="1" i="0" u="none" strike="noStrike" kern="1200" baseline="0">
              <a:solidFill>
                <a:srgbClr val="063E85"/>
              </a:solidFill>
              <a:latin typeface="+mn-lt"/>
              <a:ea typeface="+mn-ea"/>
              <a:cs typeface="+mn-cs"/>
            </a:defRPr>
          </a:pPr>
          <a:endParaRPr lang="cs-CZ"/>
        </a:p>
      </c:txPr>
    </c:title>
    <c:autoTitleDeleted val="0"/>
    <c:plotArea>
      <c:layout/>
      <c:doughnutChart>
        <c:varyColors val="1"/>
        <c:ser>
          <c:idx val="0"/>
          <c:order val="0"/>
          <c:spPr>
            <a:ln>
              <a:noFill/>
            </a:ln>
            <a:effectLst/>
          </c:spPr>
          <c:dPt>
            <c:idx val="0"/>
            <c:bubble3D val="0"/>
            <c:spPr>
              <a:solidFill>
                <a:schemeClr val="accent6">
                  <a:lumMod val="75000"/>
                </a:schemeClr>
              </a:solidFill>
              <a:ln>
                <a:noFill/>
              </a:ln>
              <a:effectLst/>
              <a:sp3d>
                <a:contourClr>
                  <a:srgbClr val="92D050"/>
                </a:contourClr>
              </a:sp3d>
            </c:spPr>
            <c:extLst>
              <c:ext xmlns:c16="http://schemas.microsoft.com/office/drawing/2014/chart" uri="{C3380CC4-5D6E-409C-BE32-E72D297353CC}">
                <c16:uniqueId val="{00000001-8785-4FCD-976D-E824E4FEE0F6}"/>
              </c:ext>
            </c:extLst>
          </c:dPt>
          <c:dPt>
            <c:idx val="1"/>
            <c:bubble3D val="0"/>
            <c:spPr>
              <a:solidFill>
                <a:schemeClr val="accent5">
                  <a:lumMod val="60000"/>
                  <a:lumOff val="40000"/>
                </a:schemeClr>
              </a:solidFill>
              <a:ln>
                <a:noFill/>
              </a:ln>
              <a:effectLst/>
              <a:sp3d>
                <a:contourClr>
                  <a:srgbClr val="EFF339"/>
                </a:contourClr>
              </a:sp3d>
            </c:spPr>
            <c:extLst>
              <c:ext xmlns:c16="http://schemas.microsoft.com/office/drawing/2014/chart" uri="{C3380CC4-5D6E-409C-BE32-E72D297353CC}">
                <c16:uniqueId val="{00000003-8785-4FCD-976D-E824E4FEE0F6}"/>
              </c:ext>
            </c:extLst>
          </c:dPt>
          <c:dPt>
            <c:idx val="2"/>
            <c:bubble3D val="0"/>
            <c:spPr>
              <a:solidFill>
                <a:srgbClr val="FFC000"/>
              </a:solidFill>
              <a:ln>
                <a:noFill/>
              </a:ln>
              <a:effectLst/>
              <a:sp3d>
                <a:contourClr>
                  <a:srgbClr val="FFC000"/>
                </a:contourClr>
              </a:sp3d>
            </c:spPr>
            <c:extLst>
              <c:ext xmlns:c16="http://schemas.microsoft.com/office/drawing/2014/chart" uri="{C3380CC4-5D6E-409C-BE32-E72D297353CC}">
                <c16:uniqueId val="{00000005-8785-4FCD-976D-E824E4FEE0F6}"/>
              </c:ext>
            </c:extLst>
          </c:dPt>
          <c:dPt>
            <c:idx val="3"/>
            <c:bubble3D val="0"/>
            <c:spPr>
              <a:solidFill>
                <a:schemeClr val="accent4">
                  <a:lumMod val="60000"/>
                  <a:lumOff val="40000"/>
                </a:schemeClr>
              </a:solidFill>
              <a:ln>
                <a:noFill/>
              </a:ln>
              <a:effectLst/>
            </c:spPr>
            <c:extLst>
              <c:ext xmlns:c16="http://schemas.microsoft.com/office/drawing/2014/chart" uri="{C3380CC4-5D6E-409C-BE32-E72D297353CC}">
                <c16:uniqueId val="{00000007-8785-4FCD-976D-E824E4FEE0F6}"/>
              </c:ext>
            </c:extLst>
          </c:dPt>
          <c:dPt>
            <c:idx val="4"/>
            <c:bubble3D val="0"/>
            <c:spPr>
              <a:solidFill>
                <a:srgbClr val="C00000"/>
              </a:solidFill>
              <a:ln>
                <a:noFill/>
              </a:ln>
              <a:effectLst/>
              <a:sp3d>
                <a:contourClr>
                  <a:srgbClr val="C00000"/>
                </a:contourClr>
              </a:sp3d>
            </c:spPr>
            <c:extLst>
              <c:ext xmlns:c16="http://schemas.microsoft.com/office/drawing/2014/chart" uri="{C3380CC4-5D6E-409C-BE32-E72D297353CC}">
                <c16:uniqueId val="{00000009-8785-4FCD-976D-E824E4FEE0F6}"/>
              </c:ext>
            </c:extLst>
          </c:dPt>
          <c:dLbls>
            <c:dLbl>
              <c:idx val="0"/>
              <c:layout>
                <c:manualLayout>
                  <c:x val="-3.7670695675530485E-3"/>
                  <c:y val="1.3433083956774731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8785-4FCD-976D-E824E4FEE0F6}"/>
                </c:ext>
              </c:extLst>
            </c:dLbl>
            <c:dLbl>
              <c:idx val="1"/>
              <c:layout>
                <c:manualLayout>
                  <c:x val="2.5613752350255171E-3"/>
                  <c:y val="-6.4699916874482013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8785-4FCD-976D-E824E4FEE0F6}"/>
                </c:ext>
              </c:extLst>
            </c:dLbl>
            <c:dLbl>
              <c:idx val="2"/>
              <c:layout>
                <c:manualLayout>
                  <c:x val="5.02283105022831E-4"/>
                  <c:y val="1.6691604322527016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8785-4FCD-976D-E824E4FEE0F6}"/>
                </c:ext>
              </c:extLst>
            </c:dLbl>
            <c:dLbl>
              <c:idx val="3"/>
              <c:layout>
                <c:manualLayout>
                  <c:x val="-4.2173515981735162E-3"/>
                  <c:y val="1.3556109725685786E-3"/>
                </c:manualLayout>
              </c:layou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8785-4FCD-976D-E824E4FEE0F6}"/>
                </c:ext>
              </c:extLst>
            </c:dLbl>
            <c:dLbl>
              <c:idx val="4"/>
              <c:layout>
                <c:manualLayout>
                  <c:x val="1.6997045393499365E-3"/>
                  <c:y val="6.0194513715710338E-3"/>
                </c:manualLayout>
              </c:layout>
              <c:numFmt formatCode="0\ \%" sourceLinked="0"/>
              <c:spPr>
                <a:noFill/>
                <a:ln>
                  <a:noFill/>
                </a:ln>
                <a:effectLst/>
              </c:spPr>
              <c:txPr>
                <a:bodyPr rot="0" spcFirstLastPara="1" vertOverflow="overflow" horzOverflow="overflow" vert="horz" wrap="square" lIns="38100" tIns="19050" rIns="38100" bIns="19050" anchor="ctr" anchorCtr="1">
                  <a:spAutoFit/>
                </a:bodyPr>
                <a:lstStyle/>
                <a:p>
                  <a:pPr>
                    <a:defRPr sz="1600" b="0" i="0" u="none" strike="noStrike" kern="1200" baseline="0">
                      <a:solidFill>
                        <a:schemeClr val="accent4">
                          <a:lumMod val="40000"/>
                          <a:lumOff val="60000"/>
                        </a:schemeClr>
                      </a:solidFill>
                      <a:latin typeface="+mn-lt"/>
                      <a:ea typeface="+mn-ea"/>
                      <a:cs typeface="+mn-cs"/>
                    </a:defRPr>
                  </a:pPr>
                  <a:endParaRPr lang="cs-CZ"/>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8785-4FCD-976D-E824E4FEE0F6}"/>
                </c:ext>
              </c:extLst>
            </c:dLbl>
            <c:numFmt formatCode="0\ \%" sourceLinked="0"/>
            <c:spPr>
              <a:noFill/>
              <a:ln>
                <a:noFill/>
              </a:ln>
              <a:effectLst/>
            </c:spPr>
            <c:txPr>
              <a:bodyPr rot="0" spcFirstLastPara="1" vertOverflow="overflow" horzOverflow="overflow" vert="horz" wrap="square" lIns="38100" tIns="19050" rIns="38100" bIns="19050" anchor="ctr" anchorCtr="1">
                <a:spAutoFit/>
              </a:bodyPr>
              <a:lstStyle/>
              <a:p>
                <a:pPr>
                  <a:defRPr sz="1600" b="0" i="0" u="none" strike="noStrike" kern="1200" baseline="0">
                    <a:solidFill>
                      <a:srgbClr val="063E85"/>
                    </a:solidFill>
                    <a:latin typeface="+mn-lt"/>
                    <a:ea typeface="+mn-ea"/>
                    <a:cs typeface="+mn-cs"/>
                  </a:defRPr>
                </a:pPr>
                <a:endParaRPr lang="cs-CZ"/>
              </a:p>
            </c:txPr>
            <c:showLegendKey val="0"/>
            <c:showVal val="1"/>
            <c:showCatName val="0"/>
            <c:showSerName val="0"/>
            <c:showPercent val="0"/>
            <c:showBubbleSize val="0"/>
            <c:showLeaderLines val="1"/>
            <c:leaderLines>
              <c:spPr>
                <a:ln w="12700">
                  <a:solidFill>
                    <a:schemeClr val="accent4">
                      <a:lumMod val="75000"/>
                    </a:schemeClr>
                  </a:solidFill>
                </a:ln>
                <a:effectLst/>
              </c:spPr>
            </c:leaderLines>
            <c:extLst>
              <c:ext xmlns:c15="http://schemas.microsoft.com/office/drawing/2012/chart" uri="{CE6537A1-D6FC-4f65-9D91-7224C49458BB}"/>
            </c:extLst>
          </c:dLbls>
          <c:cat>
            <c:strRef>
              <c:f>'viz 2021'!$B$1:$F$1</c:f>
              <c:strCache>
                <c:ptCount val="5"/>
                <c:pt idx="0">
                  <c:v>1 - výborný</c:v>
                </c:pt>
                <c:pt idx="1">
                  <c:v>2 - dobrý</c:v>
                </c:pt>
                <c:pt idx="2">
                  <c:v>3 - vyhovující</c:v>
                </c:pt>
                <c:pt idx="3">
                  <c:v>4 - nevyhovující</c:v>
                </c:pt>
                <c:pt idx="4">
                  <c:v>5 - havarijní</c:v>
                </c:pt>
              </c:strCache>
            </c:strRef>
          </c:cat>
          <c:val>
            <c:numRef>
              <c:f>'viz 2021'!$B$3:$F$3</c:f>
              <c:numCache>
                <c:formatCode>0.0</c:formatCode>
                <c:ptCount val="5"/>
                <c:pt idx="0">
                  <c:v>63.606286186931349</c:v>
                </c:pt>
                <c:pt idx="1">
                  <c:v>7.4993107251171764</c:v>
                </c:pt>
                <c:pt idx="2">
                  <c:v>6.2861869313482215</c:v>
                </c:pt>
                <c:pt idx="3">
                  <c:v>6.9754618141714921</c:v>
                </c:pt>
                <c:pt idx="4">
                  <c:v>15.632754342431761</c:v>
                </c:pt>
              </c:numCache>
            </c:numRef>
          </c:val>
          <c:extLst>
            <c:ext xmlns:c16="http://schemas.microsoft.com/office/drawing/2014/chart" uri="{C3380CC4-5D6E-409C-BE32-E72D297353CC}">
              <c16:uniqueId val="{0000000A-8785-4FCD-976D-E824E4FEE0F6}"/>
            </c:ext>
          </c:extLst>
        </c:ser>
        <c:dLbls>
          <c:showLegendKey val="0"/>
          <c:showVal val="0"/>
          <c:showCatName val="0"/>
          <c:showSerName val="0"/>
          <c:showPercent val="1"/>
          <c:showBubbleSize val="0"/>
          <c:showLeaderLines val="1"/>
        </c:dLbls>
        <c:firstSliceAng val="0"/>
        <c:holeSize val="50"/>
      </c:doughnutChart>
      <c:spPr>
        <a:noFill/>
        <a:ln>
          <a:noFill/>
        </a:ln>
        <a:effectLst/>
      </c:spPr>
    </c:plotArea>
    <c:legend>
      <c:legendPos val="r"/>
      <c:layout>
        <c:manualLayout>
          <c:xMode val="edge"/>
          <c:yMode val="edge"/>
          <c:x val="0.69005221595487509"/>
          <c:y val="0.40205153782211139"/>
          <c:w val="0.18305012087026593"/>
          <c:h val="0.25015960099750623"/>
        </c:manualLayout>
      </c:layout>
      <c:overlay val="0"/>
      <c:spPr>
        <a:noFill/>
        <a:ln>
          <a:noFill/>
        </a:ln>
        <a:effectLst/>
      </c:spPr>
      <c:txPr>
        <a:bodyPr rot="0" spcFirstLastPara="1" vertOverflow="ellipsis" vert="horz" wrap="square" anchor="ctr" anchorCtr="1"/>
        <a:lstStyle/>
        <a:p>
          <a:pPr rtl="0">
            <a:defRPr sz="1600" b="0" i="0" u="none" strike="noStrike" kern="1200" baseline="0">
              <a:solidFill>
                <a:srgbClr val="063E85"/>
              </a:solidFill>
              <a:latin typeface="+mn-lt"/>
              <a:ea typeface="+mn-ea"/>
              <a:cs typeface="+mn-cs"/>
            </a:defRPr>
          </a:pPr>
          <a:endParaRPr lang="cs-CZ"/>
        </a:p>
      </c:txPr>
    </c:legend>
    <c:plotVisOnly val="1"/>
    <c:dispBlanksAs val="gap"/>
    <c:showDLblsOverMax val="0"/>
    <c:extLst/>
  </c:chart>
  <c:spPr>
    <a:noFill/>
    <a:ln w="9525" cap="flat" cmpd="sng" algn="ctr">
      <a:noFill/>
      <a:round/>
    </a:ln>
    <a:effectLst/>
  </c:spPr>
  <c:txPr>
    <a:bodyPr/>
    <a:lstStyle/>
    <a:p>
      <a:pPr>
        <a:defRPr/>
      </a:pPr>
      <a:endParaRPr lang="cs-CZ"/>
    </a:p>
  </c:txPr>
  <c:externalData r:id="rId4">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2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solidFill>
        <a:schemeClr val="phClr"/>
      </a:solidFill>
    </cs:spPr>
  </cs:dataPoint>
  <cs:dataPoint3D>
    <cs:lnRef idx="0"/>
    <cs:fillRef idx="1">
      <cs:styleClr val="auto"/>
    </cs:fillRef>
    <cs:effectRef idx="0"/>
    <cs:fontRef idx="minor">
      <a:schemeClr val="tx1"/>
    </cs:fontRef>
    <cs:spPr>
      <a:solidFill>
        <a:schemeClr val="phClr"/>
      </a:solidFill>
    </cs:spPr>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solidFill>
        <a:schemeClr val="phClr"/>
      </a:solidFill>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7.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a:extLst>
              <a:ext uri="{FF2B5EF4-FFF2-40B4-BE49-F238E27FC236}">
                <a16:creationId xmlns:a16="http://schemas.microsoft.com/office/drawing/2014/main" id="{4EC33006-99FA-4D6A-8BF4-1C2BC8FD800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s-CZ"/>
          </a:p>
        </p:txBody>
      </p:sp>
      <p:sp>
        <p:nvSpPr>
          <p:cNvPr id="3" name="Zástupný symbol pro datum 2">
            <a:extLst>
              <a:ext uri="{FF2B5EF4-FFF2-40B4-BE49-F238E27FC236}">
                <a16:creationId xmlns:a16="http://schemas.microsoft.com/office/drawing/2014/main" id="{666B49E2-A204-404B-B2E5-1494FB96BEB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3730C92-CA44-415B-ADB0-E5433AF028D1}" type="datetimeFigureOut">
              <a:rPr lang="cs-CZ" smtClean="0"/>
              <a:t>04.05.2021</a:t>
            </a:fld>
            <a:endParaRPr lang="cs-CZ"/>
          </a:p>
        </p:txBody>
      </p:sp>
      <p:sp>
        <p:nvSpPr>
          <p:cNvPr id="4" name="Zástupný symbol pro zápatí 3">
            <a:extLst>
              <a:ext uri="{FF2B5EF4-FFF2-40B4-BE49-F238E27FC236}">
                <a16:creationId xmlns:a16="http://schemas.microsoft.com/office/drawing/2014/main" id="{EAFBE612-0AD1-4F9F-9310-B69C8CDF377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a:extLst>
              <a:ext uri="{FF2B5EF4-FFF2-40B4-BE49-F238E27FC236}">
                <a16:creationId xmlns:a16="http://schemas.microsoft.com/office/drawing/2014/main" id="{EC06D553-2EA9-45BD-99B7-C5E5BC446DF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38F6492-7B40-45EC-84EC-059929BBCFA2}" type="slidenum">
              <a:rPr lang="cs-CZ" smtClean="0"/>
              <a:t>‹#›</a:t>
            </a:fld>
            <a:endParaRPr lang="cs-CZ"/>
          </a:p>
        </p:txBody>
      </p:sp>
    </p:spTree>
    <p:extLst>
      <p:ext uri="{BB962C8B-B14F-4D97-AF65-F5344CB8AC3E}">
        <p14:creationId xmlns:p14="http://schemas.microsoft.com/office/powerpoint/2010/main" val="17699747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F5DD34-6B13-4468-BFF8-0EDA89A161EB}" type="datetimeFigureOut">
              <a:rPr lang="cs-CZ" smtClean="0"/>
              <a:t>04.05.2021</a:t>
            </a:fld>
            <a:endParaRPr lang="cs-CZ"/>
          </a:p>
        </p:txBody>
      </p:sp>
      <p:sp>
        <p:nvSpPr>
          <p:cNvPr id="4" name="Zástupný symbol pro obrázek snímku 3"/>
          <p:cNvSpPr>
            <a:spLocks noGrp="1" noRot="1" noChangeAspect="1"/>
          </p:cNvSpPr>
          <p:nvPr>
            <p:ph type="sldImg" idx="2"/>
          </p:nvPr>
        </p:nvSpPr>
        <p:spPr>
          <a:xfrm>
            <a:off x="1004888" y="685800"/>
            <a:ext cx="4848225"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7AD125-AEC1-4B9E-8CF5-066766ACE8FD}" type="slidenum">
              <a:rPr lang="cs-CZ" smtClean="0"/>
              <a:t>‹#›</a:t>
            </a:fld>
            <a:endParaRPr lang="cs-CZ"/>
          </a:p>
        </p:txBody>
      </p:sp>
    </p:spTree>
    <p:extLst>
      <p:ext uri="{BB962C8B-B14F-4D97-AF65-F5344CB8AC3E}">
        <p14:creationId xmlns:p14="http://schemas.microsoft.com/office/powerpoint/2010/main" val="2165588682"/>
      </p:ext>
    </p:extLst>
  </p:cSld>
  <p:clrMap bg1="lt1" tx1="dk1" bg2="lt2" tx2="dk2" accent1="accent1" accent2="accent2" accent3="accent3" accent4="accent4" accent5="accent5" accent6="accent6" hlink="hlink" folHlink="folHlink"/>
  <p:notesStyle>
    <a:lvl1pPr marL="0" algn="l" defTabSz="995507" rtl="0" eaLnBrk="1" latinLnBrk="0" hangingPunct="1">
      <a:defRPr sz="1306" kern="1200">
        <a:solidFill>
          <a:schemeClr val="tx1"/>
        </a:solidFill>
        <a:latin typeface="+mn-lt"/>
        <a:ea typeface="+mn-ea"/>
        <a:cs typeface="+mn-cs"/>
      </a:defRPr>
    </a:lvl1pPr>
    <a:lvl2pPr marL="497754" algn="l" defTabSz="995507" rtl="0" eaLnBrk="1" latinLnBrk="0" hangingPunct="1">
      <a:defRPr sz="1306" kern="1200">
        <a:solidFill>
          <a:schemeClr val="tx1"/>
        </a:solidFill>
        <a:latin typeface="+mn-lt"/>
        <a:ea typeface="+mn-ea"/>
        <a:cs typeface="+mn-cs"/>
      </a:defRPr>
    </a:lvl2pPr>
    <a:lvl3pPr marL="995507" algn="l" defTabSz="995507" rtl="0" eaLnBrk="1" latinLnBrk="0" hangingPunct="1">
      <a:defRPr sz="1306" kern="1200">
        <a:solidFill>
          <a:schemeClr val="tx1"/>
        </a:solidFill>
        <a:latin typeface="+mn-lt"/>
        <a:ea typeface="+mn-ea"/>
        <a:cs typeface="+mn-cs"/>
      </a:defRPr>
    </a:lvl3pPr>
    <a:lvl4pPr marL="1493261" algn="l" defTabSz="995507" rtl="0" eaLnBrk="1" latinLnBrk="0" hangingPunct="1">
      <a:defRPr sz="1306" kern="1200">
        <a:solidFill>
          <a:schemeClr val="tx1"/>
        </a:solidFill>
        <a:latin typeface="+mn-lt"/>
        <a:ea typeface="+mn-ea"/>
        <a:cs typeface="+mn-cs"/>
      </a:defRPr>
    </a:lvl4pPr>
    <a:lvl5pPr marL="1991015" algn="l" defTabSz="995507" rtl="0" eaLnBrk="1" latinLnBrk="0" hangingPunct="1">
      <a:defRPr sz="1306" kern="1200">
        <a:solidFill>
          <a:schemeClr val="tx1"/>
        </a:solidFill>
        <a:latin typeface="+mn-lt"/>
        <a:ea typeface="+mn-ea"/>
        <a:cs typeface="+mn-cs"/>
      </a:defRPr>
    </a:lvl5pPr>
    <a:lvl6pPr marL="2488768" algn="l" defTabSz="995507" rtl="0" eaLnBrk="1" latinLnBrk="0" hangingPunct="1">
      <a:defRPr sz="1306" kern="1200">
        <a:solidFill>
          <a:schemeClr val="tx1"/>
        </a:solidFill>
        <a:latin typeface="+mn-lt"/>
        <a:ea typeface="+mn-ea"/>
        <a:cs typeface="+mn-cs"/>
      </a:defRPr>
    </a:lvl6pPr>
    <a:lvl7pPr marL="2986522" algn="l" defTabSz="995507" rtl="0" eaLnBrk="1" latinLnBrk="0" hangingPunct="1">
      <a:defRPr sz="1306" kern="1200">
        <a:solidFill>
          <a:schemeClr val="tx1"/>
        </a:solidFill>
        <a:latin typeface="+mn-lt"/>
        <a:ea typeface="+mn-ea"/>
        <a:cs typeface="+mn-cs"/>
      </a:defRPr>
    </a:lvl7pPr>
    <a:lvl8pPr marL="3484275" algn="l" defTabSz="995507" rtl="0" eaLnBrk="1" latinLnBrk="0" hangingPunct="1">
      <a:defRPr sz="1306" kern="1200">
        <a:solidFill>
          <a:schemeClr val="tx1"/>
        </a:solidFill>
        <a:latin typeface="+mn-lt"/>
        <a:ea typeface="+mn-ea"/>
        <a:cs typeface="+mn-cs"/>
      </a:defRPr>
    </a:lvl8pPr>
    <a:lvl9pPr marL="3982029" algn="l" defTabSz="995507" rtl="0" eaLnBrk="1" latinLnBrk="0" hangingPunct="1">
      <a:defRPr sz="1306"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1004888" y="685800"/>
            <a:ext cx="4848225" cy="3429000"/>
          </a:xfrm>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FF7AD125-AEC1-4B9E-8CF5-066766ACE8FD}" type="slidenum">
              <a:rPr lang="cs-CZ" smtClean="0"/>
              <a:t>1</a:t>
            </a:fld>
            <a:endParaRPr lang="cs-CZ"/>
          </a:p>
        </p:txBody>
      </p:sp>
    </p:spTree>
    <p:extLst>
      <p:ext uri="{BB962C8B-B14F-4D97-AF65-F5344CB8AC3E}">
        <p14:creationId xmlns:p14="http://schemas.microsoft.com/office/powerpoint/2010/main" val="4263801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5"/>
          </p:nvPr>
        </p:nvSpPr>
        <p:spPr/>
        <p:txBody>
          <a:bodyPr/>
          <a:lstStyle/>
          <a:p>
            <a:fld id="{FF7AD125-AEC1-4B9E-8CF5-066766ACE8FD}" type="slidenum">
              <a:rPr lang="cs-CZ" smtClean="0"/>
              <a:t>2</a:t>
            </a:fld>
            <a:endParaRPr lang="cs-CZ"/>
          </a:p>
        </p:txBody>
      </p:sp>
    </p:spTree>
    <p:extLst>
      <p:ext uri="{BB962C8B-B14F-4D97-AF65-F5344CB8AC3E}">
        <p14:creationId xmlns:p14="http://schemas.microsoft.com/office/powerpoint/2010/main" val="1033780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5"/>
          </p:nvPr>
        </p:nvSpPr>
        <p:spPr/>
        <p:txBody>
          <a:bodyPr/>
          <a:lstStyle/>
          <a:p>
            <a:fld id="{FF7AD125-AEC1-4B9E-8CF5-066766ACE8FD}" type="slidenum">
              <a:rPr lang="cs-CZ" smtClean="0"/>
              <a:t>3</a:t>
            </a:fld>
            <a:endParaRPr lang="cs-CZ"/>
          </a:p>
        </p:txBody>
      </p:sp>
    </p:spTree>
    <p:extLst>
      <p:ext uri="{BB962C8B-B14F-4D97-AF65-F5344CB8AC3E}">
        <p14:creationId xmlns:p14="http://schemas.microsoft.com/office/powerpoint/2010/main" val="12104148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1004888" y="685800"/>
            <a:ext cx="4848225" cy="3429000"/>
          </a:xfrm>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5"/>
          </p:nvPr>
        </p:nvSpPr>
        <p:spPr/>
        <p:txBody>
          <a:bodyPr/>
          <a:lstStyle/>
          <a:p>
            <a:fld id="{FF7AD125-AEC1-4B9E-8CF5-066766ACE8FD}" type="slidenum">
              <a:rPr lang="cs-CZ" smtClean="0"/>
              <a:t>29</a:t>
            </a:fld>
            <a:endParaRPr lang="cs-CZ"/>
          </a:p>
        </p:txBody>
      </p:sp>
    </p:spTree>
    <p:extLst>
      <p:ext uri="{BB962C8B-B14F-4D97-AF65-F5344CB8AC3E}">
        <p14:creationId xmlns:p14="http://schemas.microsoft.com/office/powerpoint/2010/main" val="175302137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4.sv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Úvodní snímek">
    <p:spTree>
      <p:nvGrpSpPr>
        <p:cNvPr id="1" name=""/>
        <p:cNvGrpSpPr/>
        <p:nvPr/>
      </p:nvGrpSpPr>
      <p:grpSpPr>
        <a:xfrm>
          <a:off x="0" y="0"/>
          <a:ext cx="0" cy="0"/>
          <a:chOff x="0" y="0"/>
          <a:chExt cx="0" cy="0"/>
        </a:xfrm>
      </p:grpSpPr>
      <p:pic>
        <p:nvPicPr>
          <p:cNvPr id="12" name="Obrázek 11">
            <a:extLst>
              <a:ext uri="{FF2B5EF4-FFF2-40B4-BE49-F238E27FC236}">
                <a16:creationId xmlns:a16="http://schemas.microsoft.com/office/drawing/2014/main" id="{9BFBBB96-9610-4306-834A-843AE44FCEE1}"/>
              </a:ext>
            </a:extLst>
          </p:cNvPr>
          <p:cNvPicPr>
            <a:picLocks noChangeAspect="1"/>
          </p:cNvPicPr>
          <p:nvPr userDrawn="1"/>
        </p:nvPicPr>
        <p:blipFill>
          <a:blip r:embed="rId2" cstate="print">
            <a:alphaModFix amt="15000"/>
            <a:extLst>
              <a:ext uri="{28A0092B-C50C-407E-A947-70E740481C1C}">
                <a14:useLocalDpi xmlns:a14="http://schemas.microsoft.com/office/drawing/2010/main" val="0"/>
              </a:ext>
            </a:extLst>
          </a:blip>
          <a:srcRect/>
          <a:stretch/>
        </p:blipFill>
        <p:spPr>
          <a:xfrm rot="5400000">
            <a:off x="6350184" y="-45928"/>
            <a:ext cx="4295701" cy="4387555"/>
          </a:xfrm>
          <a:prstGeom prst="rect">
            <a:avLst/>
          </a:prstGeom>
        </p:spPr>
      </p:pic>
      <p:sp>
        <p:nvSpPr>
          <p:cNvPr id="13" name="Název prezentace">
            <a:extLst>
              <a:ext uri="{FF2B5EF4-FFF2-40B4-BE49-F238E27FC236}">
                <a16:creationId xmlns:a16="http://schemas.microsoft.com/office/drawing/2014/main" id="{5A45A2C1-CD7B-433E-8C6B-62B56A651DB7}"/>
              </a:ext>
            </a:extLst>
          </p:cNvPr>
          <p:cNvSpPr>
            <a:spLocks noGrp="1"/>
          </p:cNvSpPr>
          <p:nvPr>
            <p:ph type="body" sz="quarter" idx="10" hasCustomPrompt="1"/>
          </p:nvPr>
        </p:nvSpPr>
        <p:spPr>
          <a:xfrm>
            <a:off x="5835056" y="2170890"/>
            <a:ext cx="4336057" cy="1867020"/>
          </a:xfrm>
        </p:spPr>
        <p:txBody>
          <a:bodyPr anchor="b">
            <a:normAutofit/>
          </a:bodyPr>
          <a:lstStyle>
            <a:lvl1pPr marL="0" indent="0">
              <a:buNone/>
              <a:defRPr sz="3600" b="1" baseline="0">
                <a:solidFill>
                  <a:srgbClr val="063E85"/>
                </a:solidFill>
              </a:defRPr>
            </a:lvl1pPr>
          </a:lstStyle>
          <a:p>
            <a:pPr lvl="0"/>
            <a:r>
              <a:rPr lang="cs-CZ" dirty="0"/>
              <a:t>Vlož název prezentace</a:t>
            </a:r>
          </a:p>
        </p:txBody>
      </p:sp>
      <p:sp>
        <p:nvSpPr>
          <p:cNvPr id="14" name="Zástupný text 19">
            <a:extLst>
              <a:ext uri="{FF2B5EF4-FFF2-40B4-BE49-F238E27FC236}">
                <a16:creationId xmlns:a16="http://schemas.microsoft.com/office/drawing/2014/main" id="{F39AC9CA-8182-44CA-8596-534C8091E236}"/>
              </a:ext>
            </a:extLst>
          </p:cNvPr>
          <p:cNvSpPr>
            <a:spLocks noGrp="1"/>
          </p:cNvSpPr>
          <p:nvPr>
            <p:ph type="body" sz="quarter" idx="11" hasCustomPrompt="1"/>
          </p:nvPr>
        </p:nvSpPr>
        <p:spPr>
          <a:xfrm>
            <a:off x="5835056" y="4400431"/>
            <a:ext cx="4336057" cy="549254"/>
          </a:xfrm>
        </p:spPr>
        <p:txBody>
          <a:bodyPr/>
          <a:lstStyle>
            <a:lvl1pPr marL="0" indent="0">
              <a:buNone/>
              <a:defRPr sz="2400">
                <a:solidFill>
                  <a:srgbClr val="063E85"/>
                </a:solidFill>
              </a:defRPr>
            </a:lvl1pPr>
          </a:lstStyle>
          <a:p>
            <a:pPr lvl="0"/>
            <a:r>
              <a:rPr lang="cs-CZ" dirty="0"/>
              <a:t>Vlož datum</a:t>
            </a:r>
          </a:p>
        </p:txBody>
      </p:sp>
      <p:sp>
        <p:nvSpPr>
          <p:cNvPr id="15" name="Zástupný text 21">
            <a:extLst>
              <a:ext uri="{FF2B5EF4-FFF2-40B4-BE49-F238E27FC236}">
                <a16:creationId xmlns:a16="http://schemas.microsoft.com/office/drawing/2014/main" id="{BFF566A8-9797-4467-980D-D8025DCE361B}"/>
              </a:ext>
            </a:extLst>
          </p:cNvPr>
          <p:cNvSpPr>
            <a:spLocks noGrp="1"/>
          </p:cNvSpPr>
          <p:nvPr>
            <p:ph type="body" sz="quarter" idx="12" hasCustomPrompt="1"/>
          </p:nvPr>
        </p:nvSpPr>
        <p:spPr>
          <a:xfrm>
            <a:off x="6030843" y="5577910"/>
            <a:ext cx="4238948" cy="825368"/>
          </a:xfrm>
        </p:spPr>
        <p:txBody>
          <a:bodyPr>
            <a:normAutofit/>
          </a:bodyPr>
          <a:lstStyle>
            <a:lvl1pPr marL="0" indent="0" algn="r">
              <a:spcBef>
                <a:spcPts val="0"/>
              </a:spcBef>
              <a:buNone/>
              <a:defRPr sz="2400">
                <a:solidFill>
                  <a:srgbClr val="0093D3"/>
                </a:solidFill>
              </a:defRPr>
            </a:lvl1pPr>
          </a:lstStyle>
          <a:p>
            <a:pPr lvl="0"/>
            <a:r>
              <a:rPr lang="cs-CZ" dirty="0"/>
              <a:t>Jméno a Příjmení</a:t>
            </a:r>
            <a:br>
              <a:rPr lang="cs-CZ" dirty="0"/>
            </a:br>
            <a:r>
              <a:rPr lang="cs-CZ" dirty="0"/>
              <a:t>funkce</a:t>
            </a:r>
          </a:p>
        </p:txBody>
      </p:sp>
      <p:sp>
        <p:nvSpPr>
          <p:cNvPr id="16" name="Obdélník 15">
            <a:extLst>
              <a:ext uri="{FF2B5EF4-FFF2-40B4-BE49-F238E27FC236}">
                <a16:creationId xmlns:a16="http://schemas.microsoft.com/office/drawing/2014/main" id="{59BC1D23-3D31-47CB-8D04-CBB92459D4F3}"/>
              </a:ext>
            </a:extLst>
          </p:cNvPr>
          <p:cNvSpPr/>
          <p:nvPr userDrawn="1"/>
        </p:nvSpPr>
        <p:spPr>
          <a:xfrm>
            <a:off x="0" y="6766008"/>
            <a:ext cx="10691813" cy="793667"/>
          </a:xfrm>
          <a:prstGeom prst="rect">
            <a:avLst/>
          </a:prstGeom>
          <a:solidFill>
            <a:srgbClr val="063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105"/>
          </a:p>
        </p:txBody>
      </p:sp>
      <p:sp>
        <p:nvSpPr>
          <p:cNvPr id="17" name="TextovéPole 16">
            <a:extLst>
              <a:ext uri="{FF2B5EF4-FFF2-40B4-BE49-F238E27FC236}">
                <a16:creationId xmlns:a16="http://schemas.microsoft.com/office/drawing/2014/main" id="{2278FCE8-2AA2-4616-BC9C-6AFA883FA203}"/>
              </a:ext>
            </a:extLst>
          </p:cNvPr>
          <p:cNvSpPr txBox="1"/>
          <p:nvPr userDrawn="1"/>
        </p:nvSpPr>
        <p:spPr>
          <a:xfrm>
            <a:off x="4925059" y="6957236"/>
            <a:ext cx="5344732" cy="393954"/>
          </a:xfrm>
          <a:prstGeom prst="rect">
            <a:avLst/>
          </a:prstGeom>
          <a:noFill/>
        </p:spPr>
        <p:txBody>
          <a:bodyPr wrap="square">
            <a:spAutoFit/>
          </a:bodyPr>
          <a:lstStyle/>
          <a:p>
            <a:pPr lvl="0" algn="r"/>
            <a:r>
              <a:rPr lang="cs-CZ" dirty="0">
                <a:solidFill>
                  <a:schemeClr val="bg1"/>
                </a:solidFill>
              </a:rPr>
              <a:t>www.rsd.cz</a:t>
            </a:r>
          </a:p>
        </p:txBody>
      </p:sp>
      <p:sp>
        <p:nvSpPr>
          <p:cNvPr id="18" name="Zástupný symbol obrázku 4">
            <a:extLst>
              <a:ext uri="{FF2B5EF4-FFF2-40B4-BE49-F238E27FC236}">
                <a16:creationId xmlns:a16="http://schemas.microsoft.com/office/drawing/2014/main" id="{13A75564-3106-46B7-8E7F-47147A83B013}"/>
              </a:ext>
            </a:extLst>
          </p:cNvPr>
          <p:cNvSpPr>
            <a:spLocks noGrp="1"/>
          </p:cNvSpPr>
          <p:nvPr>
            <p:ph type="pic" sz="quarter" idx="13"/>
          </p:nvPr>
        </p:nvSpPr>
        <p:spPr>
          <a:xfrm>
            <a:off x="524094" y="487572"/>
            <a:ext cx="4821017" cy="2860517"/>
          </a:xfrm>
          <a:solidFill>
            <a:schemeClr val="accent2">
              <a:lumMod val="20000"/>
              <a:lumOff val="80000"/>
            </a:schemeClr>
          </a:solidFill>
        </p:spPr>
        <p:txBody>
          <a:bodyPr/>
          <a:lstStyle/>
          <a:p>
            <a:endParaRPr lang="cs-CZ" dirty="0"/>
          </a:p>
        </p:txBody>
      </p:sp>
      <p:sp>
        <p:nvSpPr>
          <p:cNvPr id="19" name="Zástupný symbol obrázku 4">
            <a:extLst>
              <a:ext uri="{FF2B5EF4-FFF2-40B4-BE49-F238E27FC236}">
                <a16:creationId xmlns:a16="http://schemas.microsoft.com/office/drawing/2014/main" id="{9F9559F2-D70A-48BB-A0AC-882EF9935733}"/>
              </a:ext>
            </a:extLst>
          </p:cNvPr>
          <p:cNvSpPr>
            <a:spLocks noGrp="1"/>
          </p:cNvSpPr>
          <p:nvPr>
            <p:ph type="pic" sz="quarter" idx="14"/>
          </p:nvPr>
        </p:nvSpPr>
        <p:spPr>
          <a:xfrm>
            <a:off x="524095" y="3435028"/>
            <a:ext cx="4821018" cy="2860517"/>
          </a:xfrm>
          <a:solidFill>
            <a:schemeClr val="accent2">
              <a:lumMod val="20000"/>
              <a:lumOff val="80000"/>
            </a:schemeClr>
          </a:solidFill>
        </p:spPr>
        <p:txBody>
          <a:bodyPr/>
          <a:lstStyle/>
          <a:p>
            <a:endParaRPr lang="cs-CZ"/>
          </a:p>
        </p:txBody>
      </p:sp>
      <p:pic>
        <p:nvPicPr>
          <p:cNvPr id="21" name="Grafický objekt 20">
            <a:extLst>
              <a:ext uri="{FF2B5EF4-FFF2-40B4-BE49-F238E27FC236}">
                <a16:creationId xmlns:a16="http://schemas.microsoft.com/office/drawing/2014/main" id="{5D6B8251-87A8-4A1A-98B8-4BEB21AB4C53}"/>
              </a:ext>
            </a:extLst>
          </p:cNvPr>
          <p:cNvPicPr>
            <a:picLocks noChangeAspect="1"/>
          </p:cNvPicPr>
          <p:nvPr userDrawn="1"/>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948643" y="448103"/>
            <a:ext cx="3223799" cy="791296"/>
          </a:xfrm>
          <a:prstGeom prst="rect">
            <a:avLst/>
          </a:prstGeom>
        </p:spPr>
      </p:pic>
      <p:cxnSp>
        <p:nvCxnSpPr>
          <p:cNvPr id="23" name="Přímá spojnice 22">
            <a:extLst>
              <a:ext uri="{FF2B5EF4-FFF2-40B4-BE49-F238E27FC236}">
                <a16:creationId xmlns:a16="http://schemas.microsoft.com/office/drawing/2014/main" id="{7B458A6F-73E0-42BF-9282-57606CB1DCCB}"/>
              </a:ext>
            </a:extLst>
          </p:cNvPr>
          <p:cNvCxnSpPr>
            <a:cxnSpLocks/>
          </p:cNvCxnSpPr>
          <p:nvPr userDrawn="1"/>
        </p:nvCxnSpPr>
        <p:spPr>
          <a:xfrm>
            <a:off x="5835056" y="4229815"/>
            <a:ext cx="4336057" cy="0"/>
          </a:xfrm>
          <a:prstGeom prst="line">
            <a:avLst/>
          </a:prstGeom>
          <a:ln w="19050"/>
        </p:spPr>
        <p:style>
          <a:lnRef idx="1">
            <a:schemeClr val="accent2"/>
          </a:lnRef>
          <a:fillRef idx="0">
            <a:schemeClr val="accent2"/>
          </a:fillRef>
          <a:effectRef idx="0">
            <a:schemeClr val="accent2"/>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500"/>
                                        <p:tgtEl>
                                          <p:spTgt spid="1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fade">
                                      <p:cBhvr>
                                        <p:cTn id="16" dur="500"/>
                                        <p:tgtEl>
                                          <p:spTgt spid="16"/>
                                        </p:tgtEl>
                                      </p:cBhvr>
                                    </p:animEffect>
                                  </p:childTnLst>
                                </p:cTn>
                              </p:par>
                            </p:childTnLst>
                          </p:cTn>
                        </p:par>
                        <p:par>
                          <p:cTn id="17" fill="hold">
                            <p:stCondLst>
                              <p:cond delay="500"/>
                            </p:stCondLst>
                            <p:childTnLst>
                              <p:par>
                                <p:cTn id="18" presetID="10" presetClass="entr" presetSubtype="0" fill="hold" grpId="0"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750"/>
                                        <p:tgtEl>
                                          <p:spTgt spid="18"/>
                                        </p:tgtEl>
                                      </p:cBhvr>
                                    </p:animEffect>
                                  </p:childTnLst>
                                </p:cTn>
                              </p:par>
                              <p:par>
                                <p:cTn id="21" presetID="10" presetClass="entr" presetSubtype="0" fill="hold" grpId="0" nodeType="withEffect">
                                  <p:stCondLst>
                                    <p:cond delay="25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750"/>
                                        <p:tgtEl>
                                          <p:spTgt spid="19"/>
                                        </p:tgtEl>
                                      </p:cBhvr>
                                    </p:animEffect>
                                  </p:childTnLst>
                                </p:cTn>
                              </p:par>
                            </p:childTnLst>
                          </p:cTn>
                        </p:par>
                        <p:par>
                          <p:cTn id="24" fill="hold">
                            <p:stCondLst>
                              <p:cond delay="1500"/>
                            </p:stCondLst>
                            <p:childTnLst>
                              <p:par>
                                <p:cTn id="25" presetID="2" presetClass="entr" presetSubtype="2" decel="100000"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1000" fill="hold"/>
                                        <p:tgtEl>
                                          <p:spTgt spid="13"/>
                                        </p:tgtEl>
                                        <p:attrNameLst>
                                          <p:attrName>ppt_x</p:attrName>
                                        </p:attrNameLst>
                                      </p:cBhvr>
                                      <p:tavLst>
                                        <p:tav tm="0">
                                          <p:val>
                                            <p:strVal val="1+#ppt_w/2"/>
                                          </p:val>
                                        </p:tav>
                                        <p:tav tm="100000">
                                          <p:val>
                                            <p:strVal val="#ppt_x"/>
                                          </p:val>
                                        </p:tav>
                                      </p:tavLst>
                                    </p:anim>
                                    <p:anim calcmode="lin" valueType="num">
                                      <p:cBhvr additive="base">
                                        <p:cTn id="28" dur="1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2" decel="100000" fill="hold" nodeType="withEffect">
                                  <p:stCondLst>
                                    <p:cond delay="25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1000" fill="hold"/>
                                        <p:tgtEl>
                                          <p:spTgt spid="23"/>
                                        </p:tgtEl>
                                        <p:attrNameLst>
                                          <p:attrName>ppt_x</p:attrName>
                                        </p:attrNameLst>
                                      </p:cBhvr>
                                      <p:tavLst>
                                        <p:tav tm="0">
                                          <p:val>
                                            <p:strVal val="1+#ppt_w/2"/>
                                          </p:val>
                                        </p:tav>
                                        <p:tav tm="100000">
                                          <p:val>
                                            <p:strVal val="#ppt_x"/>
                                          </p:val>
                                        </p:tav>
                                      </p:tavLst>
                                    </p:anim>
                                    <p:anim calcmode="lin" valueType="num">
                                      <p:cBhvr additive="base">
                                        <p:cTn id="32" dur="1000" fill="hold"/>
                                        <p:tgtEl>
                                          <p:spTgt spid="23"/>
                                        </p:tgtEl>
                                        <p:attrNameLst>
                                          <p:attrName>ppt_y</p:attrName>
                                        </p:attrNameLst>
                                      </p:cBhvr>
                                      <p:tavLst>
                                        <p:tav tm="0">
                                          <p:val>
                                            <p:strVal val="#ppt_y"/>
                                          </p:val>
                                        </p:tav>
                                        <p:tav tm="100000">
                                          <p:val>
                                            <p:strVal val="#ppt_y"/>
                                          </p:val>
                                        </p:tav>
                                      </p:tavLst>
                                    </p:anim>
                                  </p:childTnLst>
                                </p:cTn>
                              </p:par>
                              <p:par>
                                <p:cTn id="33" presetID="2" presetClass="entr" presetSubtype="2" decel="100000" fill="hold" grpId="0" nodeType="withEffect">
                                  <p:stCondLst>
                                    <p:cond delay="500"/>
                                  </p:stCondLst>
                                  <p:childTnLst>
                                    <p:set>
                                      <p:cBhvr>
                                        <p:cTn id="34" dur="1" fill="hold">
                                          <p:stCondLst>
                                            <p:cond delay="0"/>
                                          </p:stCondLst>
                                        </p:cTn>
                                        <p:tgtEl>
                                          <p:spTgt spid="14">
                                            <p:txEl>
                                              <p:pRg st="0" end="0"/>
                                            </p:txEl>
                                          </p:spTgt>
                                        </p:tgtEl>
                                        <p:attrNameLst>
                                          <p:attrName>style.visibility</p:attrName>
                                        </p:attrNameLst>
                                      </p:cBhvr>
                                      <p:to>
                                        <p:strVal val="visible"/>
                                      </p:to>
                                    </p:set>
                                    <p:anim calcmode="lin" valueType="num">
                                      <p:cBhvr additive="base">
                                        <p:cTn id="35" dur="1000" fill="hold"/>
                                        <p:tgtEl>
                                          <p:spTgt spid="14">
                                            <p:txEl>
                                              <p:pRg st="0" end="0"/>
                                            </p:txEl>
                                          </p:spTgt>
                                        </p:tgtEl>
                                        <p:attrNameLst>
                                          <p:attrName>ppt_x</p:attrName>
                                        </p:attrNameLst>
                                      </p:cBhvr>
                                      <p:tavLst>
                                        <p:tav tm="0">
                                          <p:val>
                                            <p:strVal val="1+#ppt_w/2"/>
                                          </p:val>
                                        </p:tav>
                                        <p:tav tm="100000">
                                          <p:val>
                                            <p:strVal val="#ppt_x"/>
                                          </p:val>
                                        </p:tav>
                                      </p:tavLst>
                                    </p:anim>
                                    <p:anim calcmode="lin" valueType="num">
                                      <p:cBhvr additive="base">
                                        <p:cTn id="36" dur="1000" fill="hold"/>
                                        <p:tgtEl>
                                          <p:spTgt spid="14">
                                            <p:txEl>
                                              <p:pRg st="0" end="0"/>
                                            </p:txEl>
                                          </p:spTgt>
                                        </p:tgtEl>
                                        <p:attrNameLst>
                                          <p:attrName>ppt_y</p:attrName>
                                        </p:attrNameLst>
                                      </p:cBhvr>
                                      <p:tavLst>
                                        <p:tav tm="0">
                                          <p:val>
                                            <p:strVal val="#ppt_y"/>
                                          </p:val>
                                        </p:tav>
                                        <p:tav tm="100000">
                                          <p:val>
                                            <p:strVal val="#ppt_y"/>
                                          </p:val>
                                        </p:tav>
                                      </p:tavLst>
                                    </p:anim>
                                  </p:childTnLst>
                                </p:cTn>
                              </p:par>
                              <p:par>
                                <p:cTn id="37" presetID="2" presetClass="entr" presetSubtype="2" decel="100000" fill="hold" grpId="0" nodeType="withEffect">
                                  <p:stCondLst>
                                    <p:cond delay="750"/>
                                  </p:stCondLst>
                                  <p:childTnLst>
                                    <p:set>
                                      <p:cBhvr>
                                        <p:cTn id="38" dur="1" fill="hold">
                                          <p:stCondLst>
                                            <p:cond delay="0"/>
                                          </p:stCondLst>
                                        </p:cTn>
                                        <p:tgtEl>
                                          <p:spTgt spid="15">
                                            <p:txEl>
                                              <p:pRg st="0" end="0"/>
                                            </p:txEl>
                                          </p:spTgt>
                                        </p:tgtEl>
                                        <p:attrNameLst>
                                          <p:attrName>style.visibility</p:attrName>
                                        </p:attrNameLst>
                                      </p:cBhvr>
                                      <p:to>
                                        <p:strVal val="visible"/>
                                      </p:to>
                                    </p:set>
                                    <p:anim calcmode="lin" valueType="num">
                                      <p:cBhvr additive="base">
                                        <p:cTn id="39" dur="1000" fill="hold"/>
                                        <p:tgtEl>
                                          <p:spTgt spid="15">
                                            <p:txEl>
                                              <p:pRg st="0" end="0"/>
                                            </p:txEl>
                                          </p:spTgt>
                                        </p:tgtEl>
                                        <p:attrNameLst>
                                          <p:attrName>ppt_x</p:attrName>
                                        </p:attrNameLst>
                                      </p:cBhvr>
                                      <p:tavLst>
                                        <p:tav tm="0">
                                          <p:val>
                                            <p:strVal val="1+#ppt_w/2"/>
                                          </p:val>
                                        </p:tav>
                                        <p:tav tm="100000">
                                          <p:val>
                                            <p:strVal val="#ppt_x"/>
                                          </p:val>
                                        </p:tav>
                                      </p:tavLst>
                                    </p:anim>
                                    <p:anim calcmode="lin" valueType="num">
                                      <p:cBhvr additive="base">
                                        <p:cTn id="40" dur="1000" fill="hold"/>
                                        <p:tgtEl>
                                          <p:spTgt spid="15">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tmplLst>
          <p:tmpl>
            <p:tnLst>
              <p:par>
                <p:cTn presetID="2" presetClass="entr" presetSubtype="2" decel="100000" fill="hold" nodeType="afterEffect">
                  <p:stCondLst>
                    <p:cond delay="0"/>
                  </p:stCondLst>
                  <p:childTnLst>
                    <p:set>
                      <p:cBhvr>
                        <p:cTn dur="1" fill="hold">
                          <p:stCondLst>
                            <p:cond delay="0"/>
                          </p:stCondLst>
                        </p:cTn>
                        <p:tgtEl>
                          <p:spTgt spid="13"/>
                        </p:tgtEl>
                        <p:attrNameLst>
                          <p:attrName>style.visibility</p:attrName>
                        </p:attrNameLst>
                      </p:cBhvr>
                      <p:to>
                        <p:strVal val="visible"/>
                      </p:to>
                    </p:set>
                    <p:anim calcmode="lin" valueType="num">
                      <p:cBhvr additive="base">
                        <p:cTn dur="1000" fill="hold"/>
                        <p:tgtEl>
                          <p:spTgt spid="13"/>
                        </p:tgtEl>
                        <p:attrNameLst>
                          <p:attrName>ppt_x</p:attrName>
                        </p:attrNameLst>
                      </p:cBhvr>
                      <p:tavLst>
                        <p:tav tm="0">
                          <p:val>
                            <p:strVal val="1+#ppt_w/2"/>
                          </p:val>
                        </p:tav>
                        <p:tav tm="100000">
                          <p:val>
                            <p:strVal val="#ppt_x"/>
                          </p:val>
                        </p:tav>
                      </p:tavLst>
                    </p:anim>
                    <p:anim calcmode="lin" valueType="num">
                      <p:cBhvr additive="base">
                        <p:cTn dur="1000" fill="hold"/>
                        <p:tgtEl>
                          <p:spTgt spid="13"/>
                        </p:tgtEl>
                        <p:attrNameLst>
                          <p:attrName>ppt_y</p:attrName>
                        </p:attrNameLst>
                      </p:cBhvr>
                      <p:tavLst>
                        <p:tav tm="0">
                          <p:val>
                            <p:strVal val="#ppt_y"/>
                          </p:val>
                        </p:tav>
                        <p:tav tm="100000">
                          <p:val>
                            <p:strVal val="#ppt_y"/>
                          </p:val>
                        </p:tav>
                      </p:tavLst>
                    </p:anim>
                  </p:childTnLst>
                </p:cTn>
              </p:par>
            </p:tnLst>
          </p:tmpl>
        </p:tmplLst>
      </p:bldP>
      <p:bldP spid="14" grpId="0" build="p">
        <p:tmplLst>
          <p:tmpl lvl="1">
            <p:tnLst>
              <p:par>
                <p:cTn presetID="2" presetClass="entr" presetSubtype="2" decel="100000" fill="hold" nodeType="withEffect">
                  <p:stCondLst>
                    <p:cond delay="500"/>
                  </p:stCondLst>
                  <p:childTnLst>
                    <p:set>
                      <p:cBhvr>
                        <p:cTn dur="1" fill="hold">
                          <p:stCondLst>
                            <p:cond delay="0"/>
                          </p:stCondLst>
                        </p:cTn>
                        <p:tgtEl>
                          <p:spTgt spid="14"/>
                        </p:tgtEl>
                        <p:attrNameLst>
                          <p:attrName>style.visibility</p:attrName>
                        </p:attrNameLst>
                      </p:cBhvr>
                      <p:to>
                        <p:strVal val="visible"/>
                      </p:to>
                    </p:set>
                    <p:anim calcmode="lin" valueType="num">
                      <p:cBhvr additive="base">
                        <p:cTn dur="1000" fill="hold"/>
                        <p:tgtEl>
                          <p:spTgt spid="14"/>
                        </p:tgtEl>
                        <p:attrNameLst>
                          <p:attrName>ppt_x</p:attrName>
                        </p:attrNameLst>
                      </p:cBhvr>
                      <p:tavLst>
                        <p:tav tm="0">
                          <p:val>
                            <p:strVal val="1+#ppt_w/2"/>
                          </p:val>
                        </p:tav>
                        <p:tav tm="100000">
                          <p:val>
                            <p:strVal val="#ppt_x"/>
                          </p:val>
                        </p:tav>
                      </p:tavLst>
                    </p:anim>
                    <p:anim calcmode="lin" valueType="num">
                      <p:cBhvr additive="base">
                        <p:cTn dur="1000" fill="hold"/>
                        <p:tgtEl>
                          <p:spTgt spid="14"/>
                        </p:tgtEl>
                        <p:attrNameLst>
                          <p:attrName>ppt_y</p:attrName>
                        </p:attrNameLst>
                      </p:cBhvr>
                      <p:tavLst>
                        <p:tav tm="0">
                          <p:val>
                            <p:strVal val="#ppt_y"/>
                          </p:val>
                        </p:tav>
                        <p:tav tm="100000">
                          <p:val>
                            <p:strVal val="#ppt_y"/>
                          </p:val>
                        </p:tav>
                      </p:tavLst>
                    </p:anim>
                  </p:childTnLst>
                </p:cTn>
              </p:par>
            </p:tnLst>
          </p:tmpl>
        </p:tmplLst>
      </p:bldP>
      <p:bldP spid="15" grpId="0" build="p">
        <p:tmplLst>
          <p:tmpl lvl="1">
            <p:tnLst>
              <p:par>
                <p:cTn presetID="2" presetClass="entr" presetSubtype="2" decel="100000" fill="hold" nodeType="withEffect">
                  <p:stCondLst>
                    <p:cond delay="750"/>
                  </p:stCondLst>
                  <p:childTnLst>
                    <p:set>
                      <p:cBhvr>
                        <p:cTn dur="1" fill="hold">
                          <p:stCondLst>
                            <p:cond delay="0"/>
                          </p:stCondLst>
                        </p:cTn>
                        <p:tgtEl>
                          <p:spTgt spid="15"/>
                        </p:tgtEl>
                        <p:attrNameLst>
                          <p:attrName>style.visibility</p:attrName>
                        </p:attrNameLst>
                      </p:cBhvr>
                      <p:to>
                        <p:strVal val="visible"/>
                      </p:to>
                    </p:set>
                    <p:anim calcmode="lin" valueType="num">
                      <p:cBhvr additive="base">
                        <p:cTn dur="1000" fill="hold"/>
                        <p:tgtEl>
                          <p:spTgt spid="15"/>
                        </p:tgtEl>
                        <p:attrNameLst>
                          <p:attrName>ppt_x</p:attrName>
                        </p:attrNameLst>
                      </p:cBhvr>
                      <p:tavLst>
                        <p:tav tm="0">
                          <p:val>
                            <p:strVal val="1+#ppt_w/2"/>
                          </p:val>
                        </p:tav>
                        <p:tav tm="100000">
                          <p:val>
                            <p:strVal val="#ppt_x"/>
                          </p:val>
                        </p:tav>
                      </p:tavLst>
                    </p:anim>
                    <p:anim calcmode="lin" valueType="num">
                      <p:cBhvr additive="base">
                        <p:cTn dur="1000" fill="hold"/>
                        <p:tgtEl>
                          <p:spTgt spid="15"/>
                        </p:tgtEl>
                        <p:attrNameLst>
                          <p:attrName>ppt_y</p:attrName>
                        </p:attrNameLst>
                      </p:cBhvr>
                      <p:tavLst>
                        <p:tav tm="0">
                          <p:val>
                            <p:strVal val="#ppt_y"/>
                          </p:val>
                        </p:tav>
                        <p:tav tm="100000">
                          <p:val>
                            <p:strVal val="#ppt_y"/>
                          </p:val>
                        </p:tav>
                      </p:tavLst>
                    </p:anim>
                  </p:childTnLst>
                </p:cTn>
              </p:par>
            </p:tnLst>
          </p:tmpl>
        </p:tmplLst>
      </p:bldP>
      <p:bldP spid="16" grpId="0" animBg="1"/>
      <p:bldP spid="17" grpId="0"/>
      <p:bldP spid="18" grpId="0" animBg="1"/>
      <p:bldP spid="19" grpId="0" animBg="1"/>
    </p:bldLst>
  </p:timing>
  <p:extLst>
    <p:ext uri="{DCECCB84-F9BA-43D5-87BE-67443E8EF086}">
      <p15:sldGuideLst xmlns:p15="http://schemas.microsoft.com/office/powerpoint/2012/main">
        <p15:guide id="2" orient="horz" pos="2381"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Nadpis a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EA31D8D-E1E5-4B12-981F-0F636B366391}"/>
              </a:ext>
            </a:extLst>
          </p:cNvPr>
          <p:cNvSpPr>
            <a:spLocks noGrp="1"/>
          </p:cNvSpPr>
          <p:nvPr>
            <p:ph type="title"/>
          </p:nvPr>
        </p:nvSpPr>
        <p:spPr/>
        <p:txBody>
          <a:bodyPr/>
          <a:lstStyle/>
          <a:p>
            <a:r>
              <a:rPr lang="cs-CZ"/>
              <a:t>Kliknutím lze upravit styl.</a:t>
            </a:r>
          </a:p>
        </p:txBody>
      </p:sp>
      <p:sp>
        <p:nvSpPr>
          <p:cNvPr id="4" name="Zástupný text 3">
            <a:extLst>
              <a:ext uri="{FF2B5EF4-FFF2-40B4-BE49-F238E27FC236}">
                <a16:creationId xmlns:a16="http://schemas.microsoft.com/office/drawing/2014/main" id="{62A8657E-A43F-4A6D-887D-C2E87F3F5A45}"/>
              </a:ext>
            </a:extLst>
          </p:cNvPr>
          <p:cNvSpPr>
            <a:spLocks noGrp="1"/>
          </p:cNvSpPr>
          <p:nvPr>
            <p:ph type="body" sz="quarter" idx="10"/>
          </p:nvPr>
        </p:nvSpPr>
        <p:spPr>
          <a:xfrm>
            <a:off x="393055" y="1368403"/>
            <a:ext cx="9766945" cy="5045554"/>
          </a:xfrm>
        </p:spPr>
        <p:txBody>
          <a:bodyPr/>
          <a:lstStyle>
            <a:lvl1pPr marL="0" indent="0">
              <a:buFont typeface="Arial" panose="020B0604020202020204" pitchFamily="34" charset="0"/>
              <a:buNone/>
              <a:defRPr sz="2800"/>
            </a:lvl1pPr>
            <a:lvl2pPr>
              <a:defRPr sz="2800"/>
            </a:lvl2pPr>
            <a:lvl3pPr>
              <a:defRPr sz="2400"/>
            </a:lvl3pPr>
            <a:lvl4pPr>
              <a:defRPr sz="2000"/>
            </a:lvl4pPr>
            <a:lvl5pPr>
              <a:defRPr sz="1800"/>
            </a:lvl5pPr>
          </a:lstStyle>
          <a:p>
            <a:pPr lvl="0"/>
            <a:r>
              <a:rPr lang="cs-CZ" dirty="0"/>
              <a:t>Po kliknutí můžete upravovat styly textu v předloze.</a:t>
            </a:r>
          </a:p>
          <a:p>
            <a:pPr lvl="1"/>
            <a:r>
              <a:rPr lang="cs-CZ" dirty="0"/>
              <a:t>Druhá úroveň</a:t>
            </a:r>
          </a:p>
          <a:p>
            <a:pPr lvl="2"/>
            <a:r>
              <a:rPr lang="cs-CZ" dirty="0"/>
              <a:t>Třetí úroveň</a:t>
            </a:r>
          </a:p>
          <a:p>
            <a:pPr lvl="3"/>
            <a:r>
              <a:rPr lang="cs-CZ" dirty="0"/>
              <a:t>Čtvrtá úroveň</a:t>
            </a:r>
          </a:p>
          <a:p>
            <a:pPr lvl="4"/>
            <a:r>
              <a:rPr lang="cs-CZ" dirty="0"/>
              <a:t>Pátá úroveň</a:t>
            </a:r>
          </a:p>
        </p:txBody>
      </p:sp>
    </p:spTree>
    <p:extLst>
      <p:ext uri="{BB962C8B-B14F-4D97-AF65-F5344CB8AC3E}">
        <p14:creationId xmlns:p14="http://schemas.microsoft.com/office/powerpoint/2010/main" val="3364642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4">
                                            <p:txEl>
                                              <p:pRg st="0" end="0"/>
                                            </p:txEl>
                                          </p:spTgt>
                                        </p:tgtEl>
                                        <p:attrNameLst>
                                          <p:attrName>style.visibility</p:attrName>
                                        </p:attrNameLst>
                                      </p:cBhvr>
                                      <p:to>
                                        <p:strVal val="visible"/>
                                      </p:to>
                                    </p:set>
                                    <p:animEffect transition="in" filter="wipe(up)">
                                      <p:cBhvr>
                                        <p:cTn id="11" dur="500"/>
                                        <p:tgtEl>
                                          <p:spTgt spid="4">
                                            <p:txEl>
                                              <p:pRg st="0" end="0"/>
                                            </p:txEl>
                                          </p:spTgt>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Effect transition="in" filter="wipe(up)">
                                      <p:cBhvr>
                                        <p:cTn id="15" dur="500"/>
                                        <p:tgtEl>
                                          <p:spTgt spid="4">
                                            <p:txEl>
                                              <p:pRg st="1" end="1"/>
                                            </p:txEl>
                                          </p:spTgt>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Effect transition="in" filter="wipe(up)">
                                      <p:cBhvr>
                                        <p:cTn id="19" dur="500"/>
                                        <p:tgtEl>
                                          <p:spTgt spid="4">
                                            <p:txEl>
                                              <p:pRg st="2" end="2"/>
                                            </p:txEl>
                                          </p:spTgt>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4">
                                            <p:txEl>
                                              <p:pRg st="3" end="3"/>
                                            </p:txEl>
                                          </p:spTgt>
                                        </p:tgtEl>
                                        <p:attrNameLst>
                                          <p:attrName>style.visibility</p:attrName>
                                        </p:attrNameLst>
                                      </p:cBhvr>
                                      <p:to>
                                        <p:strVal val="visible"/>
                                      </p:to>
                                    </p:set>
                                    <p:animEffect transition="in" filter="wipe(up)">
                                      <p:cBhvr>
                                        <p:cTn id="23" dur="500"/>
                                        <p:tgtEl>
                                          <p:spTgt spid="4">
                                            <p:txEl>
                                              <p:pRg st="3" end="3"/>
                                            </p:txEl>
                                          </p:spTgt>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wipe(up)">
                                      <p:cBhvr>
                                        <p:cTn id="2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uiExpand="1" build="p">
        <p:tmplLst>
          <p:tmpl lvl="1">
            <p:tnLst>
              <p:par>
                <p:cTn presetID="22" presetClass="entr" presetSubtype="1"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up)">
                      <p:cBhvr>
                        <p:cTn dur="500"/>
                        <p:tgtEl>
                          <p:spTgt spid="4"/>
                        </p:tgtEl>
                      </p:cBhvr>
                    </p:animEffect>
                  </p:childTnLst>
                </p:cTn>
              </p:par>
            </p:tnLst>
          </p:tmpl>
          <p:tmpl lvl="2">
            <p:tnLst>
              <p:par>
                <p:cTn presetID="22" presetClass="entr" presetSubtype="1"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up)">
                      <p:cBhvr>
                        <p:cTn dur="500"/>
                        <p:tgtEl>
                          <p:spTgt spid="4"/>
                        </p:tgtEl>
                      </p:cBhvr>
                    </p:animEffect>
                  </p:childTnLst>
                </p:cTn>
              </p:par>
            </p:tnLst>
          </p:tmpl>
          <p:tmpl lvl="3">
            <p:tnLst>
              <p:par>
                <p:cTn presetID="22" presetClass="entr" presetSubtype="1"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up)">
                      <p:cBhvr>
                        <p:cTn dur="500"/>
                        <p:tgtEl>
                          <p:spTgt spid="4"/>
                        </p:tgtEl>
                      </p:cBhvr>
                    </p:animEffect>
                  </p:childTnLst>
                </p:cTn>
              </p:par>
            </p:tnLst>
          </p:tmpl>
          <p:tmpl lvl="4">
            <p:tnLst>
              <p:par>
                <p:cTn presetID="22" presetClass="entr" presetSubtype="1"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up)">
                      <p:cBhvr>
                        <p:cTn dur="500"/>
                        <p:tgtEl>
                          <p:spTgt spid="4"/>
                        </p:tgtEl>
                      </p:cBhvr>
                    </p:animEffect>
                  </p:childTnLst>
                </p:cTn>
              </p:par>
            </p:tnLst>
          </p:tmpl>
          <p:tmpl lvl="5">
            <p:tnLst>
              <p:par>
                <p:cTn presetID="22" presetClass="entr" presetSubtype="1"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up)">
                      <p:cBhvr>
                        <p:cTn dur="500"/>
                        <p:tgtEl>
                          <p:spTgt spid="4"/>
                        </p:tgtEl>
                      </p:cBhvr>
                    </p:animEffect>
                  </p:childTnLst>
                </p:cTn>
              </p:par>
            </p:tnLst>
          </p:tmpl>
        </p:tmplLst>
      </p:bldP>
    </p:bldLst>
  </p:timing>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EA31D8D-E1E5-4B12-981F-0F636B366391}"/>
              </a:ext>
            </a:extLst>
          </p:cNvPr>
          <p:cNvSpPr>
            <a:spLocks noGrp="1"/>
          </p:cNvSpPr>
          <p:nvPr>
            <p:ph type="title"/>
          </p:nvPr>
        </p:nvSpPr>
        <p:spPr/>
        <p:txBody>
          <a:bodyPr/>
          <a:lstStyle/>
          <a:p>
            <a:r>
              <a:rPr lang="cs-CZ"/>
              <a:t>Kliknutím lze upravit styl.</a:t>
            </a:r>
          </a:p>
        </p:txBody>
      </p:sp>
      <p:sp>
        <p:nvSpPr>
          <p:cNvPr id="5" name="Zástupný obsah 4">
            <a:extLst>
              <a:ext uri="{FF2B5EF4-FFF2-40B4-BE49-F238E27FC236}">
                <a16:creationId xmlns:a16="http://schemas.microsoft.com/office/drawing/2014/main" id="{58220C78-0740-4C7F-8FFE-3456B703B49B}"/>
              </a:ext>
            </a:extLst>
          </p:cNvPr>
          <p:cNvSpPr>
            <a:spLocks noGrp="1"/>
          </p:cNvSpPr>
          <p:nvPr>
            <p:ph sz="quarter" idx="11"/>
          </p:nvPr>
        </p:nvSpPr>
        <p:spPr>
          <a:xfrm>
            <a:off x="393700" y="1368425"/>
            <a:ext cx="9766300" cy="5045531"/>
          </a:xfrm>
        </p:spPr>
        <p:txBody>
          <a:bodyPr/>
          <a:lstStyle/>
          <a:p>
            <a:pPr lvl="0"/>
            <a:r>
              <a:rPr lang="cs-CZ" dirty="0"/>
              <a:t>Po kliknutí můžete upravovat styly textu v předloze.</a:t>
            </a:r>
          </a:p>
          <a:p>
            <a:pPr lvl="1"/>
            <a:r>
              <a:rPr lang="cs-CZ" dirty="0"/>
              <a:t>Druhá úroveň</a:t>
            </a:r>
          </a:p>
          <a:p>
            <a:pPr lvl="2"/>
            <a:r>
              <a:rPr lang="cs-CZ" dirty="0"/>
              <a:t>Třetí úroveň</a:t>
            </a:r>
          </a:p>
          <a:p>
            <a:pPr lvl="3"/>
            <a:r>
              <a:rPr lang="cs-CZ" dirty="0"/>
              <a:t>Čtvrtá úroveň</a:t>
            </a:r>
          </a:p>
          <a:p>
            <a:pPr lvl="4"/>
            <a:r>
              <a:rPr lang="cs-CZ" dirty="0"/>
              <a:t>Pátá úroveň</a:t>
            </a:r>
          </a:p>
        </p:txBody>
      </p:sp>
    </p:spTree>
    <p:extLst>
      <p:ext uri="{BB962C8B-B14F-4D97-AF65-F5344CB8AC3E}">
        <p14:creationId xmlns:p14="http://schemas.microsoft.com/office/powerpoint/2010/main" val="2028245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wipe(up)">
                                      <p:cBhvr>
                                        <p:cTn id="11" dur="500"/>
                                        <p:tgtEl>
                                          <p:spTgt spid="5">
                                            <p:txEl>
                                              <p:pRg st="0" end="0"/>
                                            </p:txEl>
                                          </p:spTgt>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5">
                                            <p:txEl>
                                              <p:pRg st="1" end="1"/>
                                            </p:txEl>
                                          </p:spTgt>
                                        </p:tgtEl>
                                        <p:attrNameLst>
                                          <p:attrName>style.visibility</p:attrName>
                                        </p:attrNameLst>
                                      </p:cBhvr>
                                      <p:to>
                                        <p:strVal val="visible"/>
                                      </p:to>
                                    </p:set>
                                    <p:animEffect transition="in" filter="wipe(up)">
                                      <p:cBhvr>
                                        <p:cTn id="15" dur="500"/>
                                        <p:tgtEl>
                                          <p:spTgt spid="5">
                                            <p:txEl>
                                              <p:pRg st="1" end="1"/>
                                            </p:txEl>
                                          </p:spTgt>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wipe(up)">
                                      <p:cBhvr>
                                        <p:cTn id="19" dur="500"/>
                                        <p:tgtEl>
                                          <p:spTgt spid="5">
                                            <p:txEl>
                                              <p:pRg st="2" end="2"/>
                                            </p:txEl>
                                          </p:spTgt>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5">
                                            <p:txEl>
                                              <p:pRg st="3" end="3"/>
                                            </p:txEl>
                                          </p:spTgt>
                                        </p:tgtEl>
                                        <p:attrNameLst>
                                          <p:attrName>style.visibility</p:attrName>
                                        </p:attrNameLst>
                                      </p:cBhvr>
                                      <p:to>
                                        <p:strVal val="visible"/>
                                      </p:to>
                                    </p:set>
                                    <p:animEffect transition="in" filter="wipe(up)">
                                      <p:cBhvr>
                                        <p:cTn id="23" dur="500"/>
                                        <p:tgtEl>
                                          <p:spTgt spid="5">
                                            <p:txEl>
                                              <p:pRg st="3" end="3"/>
                                            </p:txEl>
                                          </p:spTgt>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5">
                                            <p:txEl>
                                              <p:pRg st="4" end="4"/>
                                            </p:txEl>
                                          </p:spTgt>
                                        </p:tgtEl>
                                        <p:attrNameLst>
                                          <p:attrName>style.visibility</p:attrName>
                                        </p:attrNameLst>
                                      </p:cBhvr>
                                      <p:to>
                                        <p:strVal val="visible"/>
                                      </p:to>
                                    </p:set>
                                    <p:animEffect transition="in" filter="wipe(up)">
                                      <p:cBhvr>
                                        <p:cTn id="27"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uiExpand="1" build="p">
        <p:tmplLst>
          <p:tmpl lvl="1">
            <p:tnLst>
              <p:par>
                <p:cTn presetID="22" presetClass="entr" presetSubtype="1" fill="hold" nodeType="after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wipe(up)">
                      <p:cBhvr>
                        <p:cTn dur="500"/>
                        <p:tgtEl>
                          <p:spTgt spid="5"/>
                        </p:tgtEl>
                      </p:cBhvr>
                    </p:animEffect>
                  </p:childTnLst>
                </p:cTn>
              </p:par>
            </p:tnLst>
          </p:tmpl>
          <p:tmpl lvl="2">
            <p:tnLst>
              <p:par>
                <p:cTn presetID="22" presetClass="entr" presetSubtype="1" fill="hold" nodeType="after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wipe(up)">
                      <p:cBhvr>
                        <p:cTn dur="500"/>
                        <p:tgtEl>
                          <p:spTgt spid="5"/>
                        </p:tgtEl>
                      </p:cBhvr>
                    </p:animEffect>
                  </p:childTnLst>
                </p:cTn>
              </p:par>
            </p:tnLst>
          </p:tmpl>
          <p:tmpl lvl="3">
            <p:tnLst>
              <p:par>
                <p:cTn presetID="22" presetClass="entr" presetSubtype="1" fill="hold" nodeType="after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wipe(up)">
                      <p:cBhvr>
                        <p:cTn dur="500"/>
                        <p:tgtEl>
                          <p:spTgt spid="5"/>
                        </p:tgtEl>
                      </p:cBhvr>
                    </p:animEffect>
                  </p:childTnLst>
                </p:cTn>
              </p:par>
            </p:tnLst>
          </p:tmpl>
          <p:tmpl lvl="4">
            <p:tnLst>
              <p:par>
                <p:cTn presetID="22" presetClass="entr" presetSubtype="1" fill="hold" nodeType="after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wipe(up)">
                      <p:cBhvr>
                        <p:cTn dur="500"/>
                        <p:tgtEl>
                          <p:spTgt spid="5"/>
                        </p:tgtEl>
                      </p:cBhvr>
                    </p:animEffect>
                  </p:childTnLst>
                </p:cTn>
              </p:par>
            </p:tnLst>
          </p:tmpl>
          <p:tmpl lvl="5">
            <p:tnLst>
              <p:par>
                <p:cTn presetID="22" presetClass="entr" presetSubtype="1" fill="hold" nodeType="afterEffect">
                  <p:stCondLst>
                    <p:cond delay="0"/>
                  </p:stCondLst>
                  <p:childTnLst>
                    <p:set>
                      <p:cBhvr>
                        <p:cTn dur="1" fill="hold">
                          <p:stCondLst>
                            <p:cond delay="0"/>
                          </p:stCondLst>
                        </p:cTn>
                        <p:tgtEl>
                          <p:spTgt spid="5"/>
                        </p:tgtEl>
                        <p:attrNameLst>
                          <p:attrName>style.visibility</p:attrName>
                        </p:attrNameLst>
                      </p:cBhvr>
                      <p:to>
                        <p:strVal val="visible"/>
                      </p:to>
                    </p:set>
                    <p:animEffect transition="in" filter="wipe(up)">
                      <p:cBhvr>
                        <p:cTn dur="500"/>
                        <p:tgtEl>
                          <p:spTgt spid="5"/>
                        </p:tgtEl>
                      </p:cBhvr>
                    </p:animEffect>
                  </p:childTnLst>
                </p:cTn>
              </p:par>
            </p:tnLst>
          </p:tmpl>
        </p:tmplLst>
      </p:bldP>
    </p:bldLst>
  </p:timing>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Kapitola">
    <p:spTree>
      <p:nvGrpSpPr>
        <p:cNvPr id="1" name=""/>
        <p:cNvGrpSpPr/>
        <p:nvPr/>
      </p:nvGrpSpPr>
      <p:grpSpPr>
        <a:xfrm>
          <a:off x="0" y="0"/>
          <a:ext cx="0" cy="0"/>
          <a:chOff x="0" y="0"/>
          <a:chExt cx="0" cy="0"/>
        </a:xfrm>
      </p:grpSpPr>
      <p:sp>
        <p:nvSpPr>
          <p:cNvPr id="7" name="Obdélník 6">
            <a:extLst>
              <a:ext uri="{FF2B5EF4-FFF2-40B4-BE49-F238E27FC236}">
                <a16:creationId xmlns:a16="http://schemas.microsoft.com/office/drawing/2014/main" id="{C84109E4-D010-4193-A425-AECE7EEDC968}"/>
              </a:ext>
            </a:extLst>
          </p:cNvPr>
          <p:cNvSpPr/>
          <p:nvPr userDrawn="1"/>
        </p:nvSpPr>
        <p:spPr>
          <a:xfrm>
            <a:off x="0" y="0"/>
            <a:ext cx="10691813" cy="317502"/>
          </a:xfrm>
          <a:prstGeom prst="rect">
            <a:avLst/>
          </a:prstGeom>
          <a:solidFill>
            <a:srgbClr val="0093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105"/>
          </a:p>
        </p:txBody>
      </p:sp>
      <p:pic>
        <p:nvPicPr>
          <p:cNvPr id="8" name="Obrázek 7">
            <a:extLst>
              <a:ext uri="{FF2B5EF4-FFF2-40B4-BE49-F238E27FC236}">
                <a16:creationId xmlns:a16="http://schemas.microsoft.com/office/drawing/2014/main" id="{06F30B3F-E0AB-42C1-B545-F09CDE2BFA48}"/>
              </a:ext>
            </a:extLst>
          </p:cNvPr>
          <p:cNvPicPr>
            <a:picLocks noChangeAspect="1"/>
          </p:cNvPicPr>
          <p:nvPr userDrawn="1"/>
        </p:nvPicPr>
        <p:blipFill>
          <a:blip r:embed="rId2" cstate="print">
            <a:alphaModFix amt="19000"/>
            <a:extLst>
              <a:ext uri="{28A0092B-C50C-407E-A947-70E740481C1C}">
                <a14:useLocalDpi xmlns:a14="http://schemas.microsoft.com/office/drawing/2010/main" val="0"/>
              </a:ext>
            </a:extLst>
          </a:blip>
          <a:srcRect/>
          <a:stretch/>
        </p:blipFill>
        <p:spPr>
          <a:xfrm>
            <a:off x="5345906" y="0"/>
            <a:ext cx="4276353" cy="4367793"/>
          </a:xfrm>
          <a:prstGeom prst="rect">
            <a:avLst/>
          </a:prstGeom>
        </p:spPr>
      </p:pic>
      <p:sp>
        <p:nvSpPr>
          <p:cNvPr id="9" name="Obdélník 8">
            <a:extLst>
              <a:ext uri="{FF2B5EF4-FFF2-40B4-BE49-F238E27FC236}">
                <a16:creationId xmlns:a16="http://schemas.microsoft.com/office/drawing/2014/main" id="{BD24F4E9-85F7-4382-8DAD-5D50360484C3}"/>
              </a:ext>
            </a:extLst>
          </p:cNvPr>
          <p:cNvSpPr/>
          <p:nvPr userDrawn="1"/>
        </p:nvSpPr>
        <p:spPr>
          <a:xfrm>
            <a:off x="0" y="6766008"/>
            <a:ext cx="10691813" cy="793667"/>
          </a:xfrm>
          <a:prstGeom prst="rect">
            <a:avLst/>
          </a:prstGeom>
          <a:solidFill>
            <a:srgbClr val="063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105"/>
          </a:p>
        </p:txBody>
      </p:sp>
      <p:pic>
        <p:nvPicPr>
          <p:cNvPr id="10" name="Obrázek 9">
            <a:extLst>
              <a:ext uri="{FF2B5EF4-FFF2-40B4-BE49-F238E27FC236}">
                <a16:creationId xmlns:a16="http://schemas.microsoft.com/office/drawing/2014/main" id="{8693794D-A0C5-4894-81AE-5D3D79A51C6D}"/>
              </a:ext>
            </a:extLst>
          </p:cNvPr>
          <p:cNvPicPr>
            <a:picLocks noChangeAspect="1"/>
          </p:cNvPicPr>
          <p:nvPr userDrawn="1"/>
        </p:nvPicPr>
        <p:blipFill>
          <a:blip r:embed="rId3" cstate="print">
            <a:extLst>
              <a:ext uri="{28A0092B-C50C-407E-A947-70E740481C1C}">
                <a14:useLocalDpi xmlns:a14="http://schemas.microsoft.com/office/drawing/2010/main" val="0"/>
              </a:ext>
            </a:extLst>
          </a:blip>
          <a:srcRect/>
          <a:stretch/>
        </p:blipFill>
        <p:spPr>
          <a:xfrm>
            <a:off x="8351078" y="6834279"/>
            <a:ext cx="1998670" cy="662245"/>
          </a:xfrm>
          <a:prstGeom prst="rect">
            <a:avLst/>
          </a:prstGeom>
        </p:spPr>
      </p:pic>
      <p:sp>
        <p:nvSpPr>
          <p:cNvPr id="4" name="Zástupný text 3">
            <a:extLst>
              <a:ext uri="{FF2B5EF4-FFF2-40B4-BE49-F238E27FC236}">
                <a16:creationId xmlns:a16="http://schemas.microsoft.com/office/drawing/2014/main" id="{62A8657E-A43F-4A6D-887D-C2E87F3F5A45}"/>
              </a:ext>
            </a:extLst>
          </p:cNvPr>
          <p:cNvSpPr>
            <a:spLocks noGrp="1"/>
          </p:cNvSpPr>
          <p:nvPr>
            <p:ph type="body" sz="quarter" idx="10" hasCustomPrompt="1"/>
          </p:nvPr>
        </p:nvSpPr>
        <p:spPr>
          <a:xfrm>
            <a:off x="5715559" y="6252693"/>
            <a:ext cx="4455554" cy="341290"/>
          </a:xfrm>
        </p:spPr>
        <p:txBody>
          <a:bodyPr>
            <a:normAutofit/>
          </a:bodyPr>
          <a:lstStyle>
            <a:lvl1pPr marL="0" indent="0">
              <a:buFont typeface="Arial" panose="020B0604020202020204" pitchFamily="34" charset="0"/>
              <a:buNone/>
              <a:defRPr sz="1200" b="1"/>
            </a:lvl1pPr>
            <a:lvl2pPr>
              <a:defRPr sz="2800"/>
            </a:lvl2pPr>
            <a:lvl3pPr>
              <a:defRPr sz="2400"/>
            </a:lvl3pPr>
            <a:lvl4pPr>
              <a:defRPr sz="2000"/>
            </a:lvl4pPr>
            <a:lvl5pPr>
              <a:defRPr sz="1800"/>
            </a:lvl5pPr>
          </a:lstStyle>
          <a:p>
            <a:pPr lvl="0"/>
            <a:r>
              <a:rPr lang="cs-CZ" dirty="0"/>
              <a:t>popisek fotky</a:t>
            </a:r>
          </a:p>
        </p:txBody>
      </p:sp>
      <p:sp>
        <p:nvSpPr>
          <p:cNvPr id="2" name="Nadpis 1">
            <a:extLst>
              <a:ext uri="{FF2B5EF4-FFF2-40B4-BE49-F238E27FC236}">
                <a16:creationId xmlns:a16="http://schemas.microsoft.com/office/drawing/2014/main" id="{AEA31D8D-E1E5-4B12-981F-0F636B366391}"/>
              </a:ext>
            </a:extLst>
          </p:cNvPr>
          <p:cNvSpPr>
            <a:spLocks noGrp="1"/>
          </p:cNvSpPr>
          <p:nvPr>
            <p:ph type="title" hasCustomPrompt="1"/>
          </p:nvPr>
        </p:nvSpPr>
        <p:spPr>
          <a:xfrm>
            <a:off x="5892085" y="1057137"/>
            <a:ext cx="4276352" cy="3205770"/>
          </a:xfrm>
        </p:spPr>
        <p:txBody>
          <a:bodyPr anchor="t"/>
          <a:lstStyle>
            <a:lvl1pPr>
              <a:defRPr/>
            </a:lvl1pPr>
          </a:lstStyle>
          <a:p>
            <a:r>
              <a:rPr lang="cs-CZ" dirty="0"/>
              <a:t>název kapitoly</a:t>
            </a:r>
          </a:p>
        </p:txBody>
      </p:sp>
      <p:sp>
        <p:nvSpPr>
          <p:cNvPr id="11" name="Zástupný symbol obrázku 10">
            <a:extLst>
              <a:ext uri="{FF2B5EF4-FFF2-40B4-BE49-F238E27FC236}">
                <a16:creationId xmlns:a16="http://schemas.microsoft.com/office/drawing/2014/main" id="{622BEACC-81A6-4A6D-B407-8B712161F4C4}"/>
              </a:ext>
            </a:extLst>
          </p:cNvPr>
          <p:cNvSpPr>
            <a:spLocks noGrp="1"/>
          </p:cNvSpPr>
          <p:nvPr>
            <p:ph type="pic" sz="quarter" idx="11"/>
          </p:nvPr>
        </p:nvSpPr>
        <p:spPr>
          <a:xfrm>
            <a:off x="0" y="315913"/>
            <a:ext cx="5345906" cy="6451935"/>
          </a:xfrm>
        </p:spPr>
        <p:txBody>
          <a:bodyPr/>
          <a:lstStyle/>
          <a:p>
            <a:endParaRPr lang="cs-CZ"/>
          </a:p>
        </p:txBody>
      </p:sp>
      <p:sp>
        <p:nvSpPr>
          <p:cNvPr id="12" name="TextovéPole 11">
            <a:extLst>
              <a:ext uri="{FF2B5EF4-FFF2-40B4-BE49-F238E27FC236}">
                <a16:creationId xmlns:a16="http://schemas.microsoft.com/office/drawing/2014/main" id="{E06F5265-47EF-4A9E-A6FA-07D82BF865FD}"/>
              </a:ext>
            </a:extLst>
          </p:cNvPr>
          <p:cNvSpPr txBox="1"/>
          <p:nvPr userDrawn="1"/>
        </p:nvSpPr>
        <p:spPr>
          <a:xfrm>
            <a:off x="9874204" y="8880"/>
            <a:ext cx="756518" cy="276999"/>
          </a:xfrm>
          <a:prstGeom prst="rect">
            <a:avLst/>
          </a:prstGeom>
          <a:noFill/>
        </p:spPr>
        <p:txBody>
          <a:bodyPr wrap="square" rtlCol="0">
            <a:spAutoFit/>
          </a:bodyPr>
          <a:lstStyle/>
          <a:p>
            <a:pPr algn="r"/>
            <a:fld id="{8176474C-37E4-48DF-B5A4-976333153716}" type="slidenum">
              <a:rPr lang="cs-CZ" sz="1200" b="1" smtClean="0">
                <a:solidFill>
                  <a:schemeClr val="bg1"/>
                </a:solidFill>
                <a:latin typeface="Arial" panose="020B0604020202020204" pitchFamily="34" charset="0"/>
                <a:cs typeface="Arial" panose="020B0604020202020204" pitchFamily="34" charset="0"/>
              </a:rPr>
              <a:pPr algn="r"/>
              <a:t>‹#›</a:t>
            </a:fld>
            <a:endParaRPr lang="cs-CZ" sz="1200" b="1" dirty="0" err="1">
              <a:solidFill>
                <a:schemeClr val="bg1"/>
              </a:solidFill>
              <a:latin typeface="Arial" panose="020B0604020202020204" pitchFamily="34" charset="0"/>
              <a:cs typeface="Arial" panose="020B0604020202020204" pitchFamily="34" charset="0"/>
            </a:endParaRPr>
          </a:p>
        </p:txBody>
      </p:sp>
      <p:sp>
        <p:nvSpPr>
          <p:cNvPr id="13" name="TextovéPole 12">
            <a:extLst>
              <a:ext uri="{FF2B5EF4-FFF2-40B4-BE49-F238E27FC236}">
                <a16:creationId xmlns:a16="http://schemas.microsoft.com/office/drawing/2014/main" id="{E99B1EFD-2CC7-4552-A1C1-E6BB9DA170CC}"/>
              </a:ext>
            </a:extLst>
          </p:cNvPr>
          <p:cNvSpPr txBox="1"/>
          <p:nvPr userDrawn="1"/>
        </p:nvSpPr>
        <p:spPr>
          <a:xfrm>
            <a:off x="431720" y="6957236"/>
            <a:ext cx="5344732" cy="393954"/>
          </a:xfrm>
          <a:prstGeom prst="rect">
            <a:avLst/>
          </a:prstGeom>
          <a:noFill/>
        </p:spPr>
        <p:txBody>
          <a:bodyPr wrap="square">
            <a:spAutoFit/>
          </a:bodyPr>
          <a:lstStyle/>
          <a:p>
            <a:pPr lvl="0"/>
            <a:r>
              <a:rPr lang="cs-CZ" dirty="0">
                <a:solidFill>
                  <a:schemeClr val="bg1"/>
                </a:solidFill>
              </a:rPr>
              <a:t>www.rsd.cz</a:t>
            </a:r>
          </a:p>
        </p:txBody>
      </p:sp>
    </p:spTree>
    <p:extLst>
      <p:ext uri="{BB962C8B-B14F-4D97-AF65-F5344CB8AC3E}">
        <p14:creationId xmlns:p14="http://schemas.microsoft.com/office/powerpoint/2010/main" val="62120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500" fill="hold"/>
                                        <p:tgtEl>
                                          <p:spTgt spid="10"/>
                                        </p:tgtEl>
                                        <p:attrNameLst>
                                          <p:attrName>ppt_x</p:attrName>
                                        </p:attrNameLst>
                                      </p:cBhvr>
                                      <p:tavLst>
                                        <p:tav tm="0">
                                          <p:val>
                                            <p:strVal val="#ppt_x"/>
                                          </p:val>
                                        </p:tav>
                                        <p:tav tm="100000">
                                          <p:val>
                                            <p:strVal val="#ppt_x"/>
                                          </p:val>
                                        </p:tav>
                                      </p:tavLst>
                                    </p:anim>
                                    <p:anim calcmode="lin" valueType="num">
                                      <p:cBhvr additive="base">
                                        <p:cTn id="16" dur="500" fill="hold"/>
                                        <p:tgtEl>
                                          <p:spTgt spid="10"/>
                                        </p:tgtEl>
                                        <p:attrNameLst>
                                          <p:attrName>ppt_y</p:attrName>
                                        </p:attrNameLst>
                                      </p:cBhvr>
                                      <p:tavLst>
                                        <p:tav tm="0">
                                          <p:val>
                                            <p:strVal val="1+#ppt_h/2"/>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childTnLst>
                                </p:cTn>
                              </p:par>
                              <p:par>
                                <p:cTn id="20" presetID="2" presetClass="entr" presetSubtype="4" decel="100000"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fill="hold"/>
                                        <p:tgtEl>
                                          <p:spTgt spid="13"/>
                                        </p:tgtEl>
                                        <p:attrNameLst>
                                          <p:attrName>ppt_x</p:attrName>
                                        </p:attrNameLst>
                                      </p:cBhvr>
                                      <p:tavLst>
                                        <p:tav tm="0">
                                          <p:val>
                                            <p:strVal val="#ppt_x"/>
                                          </p:val>
                                        </p:tav>
                                        <p:tav tm="100000">
                                          <p:val>
                                            <p:strVal val="#ppt_x"/>
                                          </p:val>
                                        </p:tav>
                                      </p:tavLst>
                                    </p:anim>
                                    <p:anim calcmode="lin" valueType="num">
                                      <p:cBhvr additive="base">
                                        <p:cTn id="23" dur="500" fill="hold"/>
                                        <p:tgtEl>
                                          <p:spTgt spid="13"/>
                                        </p:tgtEl>
                                        <p:attrNameLst>
                                          <p:attrName>ppt_y</p:attrName>
                                        </p:attrNameLst>
                                      </p:cBhvr>
                                      <p:tavLst>
                                        <p:tav tm="0">
                                          <p:val>
                                            <p:strVal val="1+#ppt_h/2"/>
                                          </p:val>
                                        </p:tav>
                                        <p:tav tm="100000">
                                          <p:val>
                                            <p:strVal val="#ppt_y"/>
                                          </p:val>
                                        </p:tav>
                                      </p:tavLst>
                                    </p:anim>
                                  </p:childTnLst>
                                </p:cTn>
                              </p:par>
                            </p:childTnLst>
                          </p:cTn>
                        </p:par>
                        <p:par>
                          <p:cTn id="24" fill="hold">
                            <p:stCondLst>
                              <p:cond delay="500"/>
                            </p:stCondLst>
                            <p:childTnLst>
                              <p:par>
                                <p:cTn id="25" presetID="10" presetClass="entr" presetSubtype="0" fill="hold" grpId="0" nodeType="afterEffect" nodePh="1">
                                  <p:stCondLst>
                                    <p:cond delay="0"/>
                                  </p:stCondLst>
                                  <p:endCondLst>
                                    <p:cond evt="begin" delay="0">
                                      <p:tn val="25"/>
                                    </p:cond>
                                  </p:end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childTnLst>
                          </p:cTn>
                        </p:par>
                        <p:par>
                          <p:cTn id="28" fill="hold">
                            <p:stCondLst>
                              <p:cond delay="1000"/>
                            </p:stCondLst>
                            <p:childTnLst>
                              <p:par>
                                <p:cTn id="29" presetID="22" presetClass="entr" presetSubtype="1" fill="hold" grpId="0" nodeType="afterEffect">
                                  <p:stCondLst>
                                    <p:cond delay="0"/>
                                  </p:stCondLst>
                                  <p:childTnLst>
                                    <p:set>
                                      <p:cBhvr>
                                        <p:cTn id="30" dur="1" fill="hold">
                                          <p:stCondLst>
                                            <p:cond delay="0"/>
                                          </p:stCondLst>
                                        </p:cTn>
                                        <p:tgtEl>
                                          <p:spTgt spid="4">
                                            <p:txEl>
                                              <p:pRg st="0" end="0"/>
                                            </p:txEl>
                                          </p:spTgt>
                                        </p:tgtEl>
                                        <p:attrNameLst>
                                          <p:attrName>style.visibility</p:attrName>
                                        </p:attrNameLst>
                                      </p:cBhvr>
                                      <p:to>
                                        <p:strVal val="visible"/>
                                      </p:to>
                                    </p:set>
                                    <p:animEffect transition="in" filter="wipe(up)">
                                      <p:cBhvr>
                                        <p:cTn id="31" dur="500"/>
                                        <p:tgtEl>
                                          <p:spTgt spid="4">
                                            <p:txEl>
                                              <p:pRg st="0" end="0"/>
                                            </p:txEl>
                                          </p:spTgt>
                                        </p:tgtEl>
                                      </p:cBhvr>
                                    </p:animEffect>
                                  </p:childTnLst>
                                </p:cTn>
                              </p:par>
                            </p:childTnLst>
                          </p:cTn>
                        </p:par>
                        <p:par>
                          <p:cTn id="32" fill="hold">
                            <p:stCondLst>
                              <p:cond delay="1500"/>
                            </p:stCondLst>
                            <p:childTnLst>
                              <p:par>
                                <p:cTn id="33" presetID="10" presetClass="entr" presetSubtype="0" fill="hold" grpId="0" nodeType="afterEffect">
                                  <p:stCondLst>
                                    <p:cond delay="0"/>
                                  </p:stCondLst>
                                  <p:childTnLst>
                                    <p:set>
                                      <p:cBhvr>
                                        <p:cTn id="34" dur="1" fill="hold">
                                          <p:stCondLst>
                                            <p:cond delay="0"/>
                                          </p:stCondLst>
                                        </p:cTn>
                                        <p:tgtEl>
                                          <p:spTgt spid="2"/>
                                        </p:tgtEl>
                                        <p:attrNameLst>
                                          <p:attrName>style.visibility</p:attrName>
                                        </p:attrNameLst>
                                      </p:cBhvr>
                                      <p:to>
                                        <p:strVal val="visible"/>
                                      </p:to>
                                    </p:set>
                                    <p:animEffect transition="in" filter="fade">
                                      <p:cBhvr>
                                        <p:cTn id="3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4" grpId="0" uiExpand="1" build="p">
        <p:tmplLst>
          <p:tmpl lvl="1">
            <p:tnLst>
              <p:par>
                <p:cTn presetID="22" presetClass="entr" presetSubtype="1"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up)">
                      <p:cBhvr>
                        <p:cTn dur="500"/>
                        <p:tgtEl>
                          <p:spTgt spid="4"/>
                        </p:tgtEl>
                      </p:cBhvr>
                    </p:animEffect>
                  </p:childTnLst>
                </p:cTn>
              </p:par>
            </p:tnLst>
          </p:tmpl>
          <p:tmpl lvl="2">
            <p:tnLst>
              <p:par>
                <p:cTn presetID="22" presetClass="entr" presetSubtype="1"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up)">
                      <p:cBhvr>
                        <p:cTn dur="500"/>
                        <p:tgtEl>
                          <p:spTgt spid="4"/>
                        </p:tgtEl>
                      </p:cBhvr>
                    </p:animEffect>
                  </p:childTnLst>
                </p:cTn>
              </p:par>
            </p:tnLst>
          </p:tmpl>
          <p:tmpl lvl="3">
            <p:tnLst>
              <p:par>
                <p:cTn presetID="22" presetClass="entr" presetSubtype="1"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up)">
                      <p:cBhvr>
                        <p:cTn dur="500"/>
                        <p:tgtEl>
                          <p:spTgt spid="4"/>
                        </p:tgtEl>
                      </p:cBhvr>
                    </p:animEffect>
                  </p:childTnLst>
                </p:cTn>
              </p:par>
            </p:tnLst>
          </p:tmpl>
          <p:tmpl lvl="4">
            <p:tnLst>
              <p:par>
                <p:cTn presetID="22" presetClass="entr" presetSubtype="1"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up)">
                      <p:cBhvr>
                        <p:cTn dur="500"/>
                        <p:tgtEl>
                          <p:spTgt spid="4"/>
                        </p:tgtEl>
                      </p:cBhvr>
                    </p:animEffect>
                  </p:childTnLst>
                </p:cTn>
              </p:par>
            </p:tnLst>
          </p:tmpl>
          <p:tmpl lvl="5">
            <p:tnLst>
              <p:par>
                <p:cTn presetID="22" presetClass="entr" presetSubtype="1"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up)">
                      <p:cBhvr>
                        <p:cTn dur="500"/>
                        <p:tgtEl>
                          <p:spTgt spid="4"/>
                        </p:tgtEl>
                      </p:cBhvr>
                    </p:animEffect>
                  </p:childTnLst>
                </p:cTn>
              </p:par>
            </p:tnLst>
          </p:tmpl>
        </p:tmplLst>
      </p:bldP>
      <p:bldP spid="2" grpId="0"/>
      <p:bldP spid="11" grpId="0"/>
      <p:bldP spid="13" grpId="0"/>
    </p:bldLst>
  </p:timing>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09934407-3527-407D-B7B7-6AC017B60B1B}"/>
              </a:ext>
            </a:extLst>
          </p:cNvPr>
          <p:cNvSpPr>
            <a:spLocks noGrp="1"/>
          </p:cNvSpPr>
          <p:nvPr>
            <p:ph type="title"/>
          </p:nvPr>
        </p:nvSpPr>
        <p:spPr/>
        <p:txBody>
          <a:bodyPr/>
          <a:lstStyle/>
          <a:p>
            <a:r>
              <a:rPr lang="cs-CZ"/>
              <a:t>Kliknutím lze upravit styl.</a:t>
            </a:r>
          </a:p>
        </p:txBody>
      </p:sp>
      <p:sp>
        <p:nvSpPr>
          <p:cNvPr id="3" name="Zástupný symbol pro obsah 2">
            <a:extLst>
              <a:ext uri="{FF2B5EF4-FFF2-40B4-BE49-F238E27FC236}">
                <a16:creationId xmlns:a16="http://schemas.microsoft.com/office/drawing/2014/main" id="{549BB7E4-0254-4EF3-9947-B9F11AAF4B2D}"/>
              </a:ext>
            </a:extLst>
          </p:cNvPr>
          <p:cNvSpPr>
            <a:spLocks noGrp="1"/>
          </p:cNvSpPr>
          <p:nvPr>
            <p:ph sz="half" idx="1"/>
          </p:nvPr>
        </p:nvSpPr>
        <p:spPr>
          <a:xfrm>
            <a:off x="393056" y="1349220"/>
            <a:ext cx="4817050" cy="5077158"/>
          </a:xfrm>
        </p:spPr>
        <p:txBody>
          <a:bodyPr/>
          <a:lstStyle>
            <a:lvl1pPr>
              <a:defRPr sz="2800"/>
            </a:lvl1pPr>
            <a:lvl2pPr>
              <a:defRPr sz="2800"/>
            </a:lvl2pPr>
            <a:lvl3pPr>
              <a:defRPr sz="2400"/>
            </a:lvl3pPr>
            <a:lvl4pPr>
              <a:defRPr sz="2000"/>
            </a:lvl4pPr>
            <a:lvl5pPr>
              <a:defRPr sz="1800"/>
            </a:lvl5p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4" name="Zástupný symbol pro obsah 3">
            <a:extLst>
              <a:ext uri="{FF2B5EF4-FFF2-40B4-BE49-F238E27FC236}">
                <a16:creationId xmlns:a16="http://schemas.microsoft.com/office/drawing/2014/main" id="{128B72C5-47FA-4B4F-B98A-37DBC1B71096}"/>
              </a:ext>
            </a:extLst>
          </p:cNvPr>
          <p:cNvSpPr>
            <a:spLocks noGrp="1"/>
          </p:cNvSpPr>
          <p:nvPr>
            <p:ph sz="half" idx="2"/>
          </p:nvPr>
        </p:nvSpPr>
        <p:spPr>
          <a:xfrm>
            <a:off x="5481708" y="1351142"/>
            <a:ext cx="4689406" cy="5062447"/>
          </a:xfrm>
        </p:spPr>
        <p:txBody>
          <a:bodyPr/>
          <a:lstStyle>
            <a:lvl1pPr>
              <a:defRPr sz="2800"/>
            </a:lvl1pPr>
            <a:lvl2pPr>
              <a:defRPr sz="2800"/>
            </a:lvl2pPr>
            <a:lvl3pPr>
              <a:defRPr sz="2400"/>
            </a:lvl3pPr>
            <a:lvl4pPr>
              <a:defRPr sz="2000"/>
            </a:lvl4pPr>
            <a:lvl5pPr>
              <a:defRPr sz="1800"/>
            </a:lvl5pPr>
          </a:lstStyle>
          <a:p>
            <a:pPr lvl="0"/>
            <a:r>
              <a:rPr lang="cs-CZ" dirty="0"/>
              <a:t>Upravte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Tree>
    <p:extLst>
      <p:ext uri="{BB962C8B-B14F-4D97-AF65-F5344CB8AC3E}">
        <p14:creationId xmlns:p14="http://schemas.microsoft.com/office/powerpoint/2010/main" val="1558006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wipe(up)">
                                      <p:cBhvr>
                                        <p:cTn id="11" dur="500"/>
                                        <p:tgtEl>
                                          <p:spTgt spid="3">
                                            <p:txEl>
                                              <p:pRg st="0" end="0"/>
                                            </p:txEl>
                                          </p:spTgt>
                                        </p:tgtEl>
                                      </p:cBhvr>
                                    </p:animEffect>
                                  </p:child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wipe(up)">
                                      <p:cBhvr>
                                        <p:cTn id="15" dur="500"/>
                                        <p:tgtEl>
                                          <p:spTgt spid="3">
                                            <p:txEl>
                                              <p:pRg st="1" end="1"/>
                                            </p:txEl>
                                          </p:spTgt>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wipe(up)">
                                      <p:cBhvr>
                                        <p:cTn id="19" dur="500"/>
                                        <p:tgtEl>
                                          <p:spTgt spid="3">
                                            <p:txEl>
                                              <p:pRg st="2" end="2"/>
                                            </p:txEl>
                                          </p:spTgt>
                                        </p:tgtEl>
                                      </p:cBhvr>
                                    </p:animEffect>
                                  </p:childTnLst>
                                </p:cTn>
                              </p:par>
                            </p:childTnLst>
                          </p:cTn>
                        </p:par>
                        <p:par>
                          <p:cTn id="20" fill="hold">
                            <p:stCondLst>
                              <p:cond delay="2000"/>
                            </p:stCondLst>
                            <p:childTnLst>
                              <p:par>
                                <p:cTn id="21" presetID="22" presetClass="entr" presetSubtype="1" fill="hold" grpId="0" nodeType="after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wipe(up)">
                                      <p:cBhvr>
                                        <p:cTn id="23" dur="500"/>
                                        <p:tgtEl>
                                          <p:spTgt spid="3">
                                            <p:txEl>
                                              <p:pRg st="3" end="3"/>
                                            </p:txEl>
                                          </p:spTgt>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up)">
                                      <p:cBhvr>
                                        <p:cTn id="27" dur="500"/>
                                        <p:tgtEl>
                                          <p:spTgt spid="3">
                                            <p:txEl>
                                              <p:pRg st="4" end="4"/>
                                            </p:txEl>
                                          </p:spTgt>
                                        </p:tgtEl>
                                      </p:cBhvr>
                                    </p:animEffect>
                                  </p:childTnLst>
                                </p:cTn>
                              </p:par>
                            </p:childTnLst>
                          </p:cTn>
                        </p:par>
                        <p:par>
                          <p:cTn id="28" fill="hold">
                            <p:stCondLst>
                              <p:cond delay="3000"/>
                            </p:stCondLst>
                            <p:childTnLst>
                              <p:par>
                                <p:cTn id="29" presetID="22" presetClass="entr" presetSubtype="1" fill="hold" grpId="0" nodeType="afterEffect">
                                  <p:stCondLst>
                                    <p:cond delay="0"/>
                                  </p:stCondLst>
                                  <p:childTnLst>
                                    <p:set>
                                      <p:cBhvr>
                                        <p:cTn id="30" dur="1" fill="hold">
                                          <p:stCondLst>
                                            <p:cond delay="0"/>
                                          </p:stCondLst>
                                        </p:cTn>
                                        <p:tgtEl>
                                          <p:spTgt spid="4">
                                            <p:txEl>
                                              <p:pRg st="0" end="0"/>
                                            </p:txEl>
                                          </p:spTgt>
                                        </p:tgtEl>
                                        <p:attrNameLst>
                                          <p:attrName>style.visibility</p:attrName>
                                        </p:attrNameLst>
                                      </p:cBhvr>
                                      <p:to>
                                        <p:strVal val="visible"/>
                                      </p:to>
                                    </p:set>
                                    <p:animEffect transition="in" filter="wipe(up)">
                                      <p:cBhvr>
                                        <p:cTn id="31" dur="500"/>
                                        <p:tgtEl>
                                          <p:spTgt spid="4">
                                            <p:txEl>
                                              <p:pRg st="0" end="0"/>
                                            </p:txEl>
                                          </p:spTgt>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4">
                                            <p:txEl>
                                              <p:pRg st="1" end="1"/>
                                            </p:txEl>
                                          </p:spTgt>
                                        </p:tgtEl>
                                        <p:attrNameLst>
                                          <p:attrName>style.visibility</p:attrName>
                                        </p:attrNameLst>
                                      </p:cBhvr>
                                      <p:to>
                                        <p:strVal val="visible"/>
                                      </p:to>
                                    </p:set>
                                    <p:animEffect transition="in" filter="wipe(up)">
                                      <p:cBhvr>
                                        <p:cTn id="34" dur="500"/>
                                        <p:tgtEl>
                                          <p:spTgt spid="4">
                                            <p:txEl>
                                              <p:pRg st="1" end="1"/>
                                            </p:txEl>
                                          </p:spTgt>
                                        </p:tgtEl>
                                      </p:cBhvr>
                                    </p:animEffect>
                                  </p:childTnLst>
                                </p:cTn>
                              </p:par>
                              <p:par>
                                <p:cTn id="35" presetID="22" presetClass="entr" presetSubtype="1" fill="hold" grpId="0" nodeType="withEffect">
                                  <p:stCondLst>
                                    <p:cond delay="0"/>
                                  </p:stCondLst>
                                  <p:childTnLst>
                                    <p:set>
                                      <p:cBhvr>
                                        <p:cTn id="36" dur="1" fill="hold">
                                          <p:stCondLst>
                                            <p:cond delay="0"/>
                                          </p:stCondLst>
                                        </p:cTn>
                                        <p:tgtEl>
                                          <p:spTgt spid="4">
                                            <p:txEl>
                                              <p:pRg st="2" end="2"/>
                                            </p:txEl>
                                          </p:spTgt>
                                        </p:tgtEl>
                                        <p:attrNameLst>
                                          <p:attrName>style.visibility</p:attrName>
                                        </p:attrNameLst>
                                      </p:cBhvr>
                                      <p:to>
                                        <p:strVal val="visible"/>
                                      </p:to>
                                    </p:set>
                                    <p:animEffect transition="in" filter="wipe(up)">
                                      <p:cBhvr>
                                        <p:cTn id="37" dur="500"/>
                                        <p:tgtEl>
                                          <p:spTgt spid="4">
                                            <p:txEl>
                                              <p:pRg st="2" end="2"/>
                                            </p:txEl>
                                          </p:spTgt>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4">
                                            <p:txEl>
                                              <p:pRg st="3" end="3"/>
                                            </p:txEl>
                                          </p:spTgt>
                                        </p:tgtEl>
                                        <p:attrNameLst>
                                          <p:attrName>style.visibility</p:attrName>
                                        </p:attrNameLst>
                                      </p:cBhvr>
                                      <p:to>
                                        <p:strVal val="visible"/>
                                      </p:to>
                                    </p:set>
                                    <p:animEffect transition="in" filter="wipe(up)">
                                      <p:cBhvr>
                                        <p:cTn id="40" dur="500"/>
                                        <p:tgtEl>
                                          <p:spTgt spid="4">
                                            <p:txEl>
                                              <p:pRg st="3" end="3"/>
                                            </p:txEl>
                                          </p:spTgt>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4">
                                            <p:txEl>
                                              <p:pRg st="4" end="4"/>
                                            </p:txEl>
                                          </p:spTgt>
                                        </p:tgtEl>
                                        <p:attrNameLst>
                                          <p:attrName>style.visibility</p:attrName>
                                        </p:attrNameLst>
                                      </p:cBhvr>
                                      <p:to>
                                        <p:strVal val="visible"/>
                                      </p:to>
                                    </p:set>
                                    <p:animEffect transition="in" filter="wipe(up)">
                                      <p:cBhvr>
                                        <p:cTn id="43"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build="p">
        <p:tmplLst>
          <p:tmpl lvl="1">
            <p:tnLst>
              <p:par>
                <p:cTn presetID="22" presetClass="entr" presetSubtype="1"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up)">
                      <p:cBhvr>
                        <p:cTn dur="500"/>
                        <p:tgtEl>
                          <p:spTgt spid="3"/>
                        </p:tgtEl>
                      </p:cBhvr>
                    </p:animEffect>
                  </p:childTnLst>
                </p:cTn>
              </p:par>
            </p:tnLst>
          </p:tmpl>
          <p:tmpl lvl="2">
            <p:tnLst>
              <p:par>
                <p:cTn presetID="22" presetClass="entr" presetSubtype="1"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up)">
                      <p:cBhvr>
                        <p:cTn dur="500"/>
                        <p:tgtEl>
                          <p:spTgt spid="3"/>
                        </p:tgtEl>
                      </p:cBhvr>
                    </p:animEffect>
                  </p:childTnLst>
                </p:cTn>
              </p:par>
            </p:tnLst>
          </p:tmpl>
          <p:tmpl lvl="3">
            <p:tnLst>
              <p:par>
                <p:cTn presetID="22" presetClass="entr" presetSubtype="1"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up)">
                      <p:cBhvr>
                        <p:cTn dur="500"/>
                        <p:tgtEl>
                          <p:spTgt spid="3"/>
                        </p:tgtEl>
                      </p:cBhvr>
                    </p:animEffect>
                  </p:childTnLst>
                </p:cTn>
              </p:par>
            </p:tnLst>
          </p:tmpl>
          <p:tmpl lvl="4">
            <p:tnLst>
              <p:par>
                <p:cTn presetID="22" presetClass="entr" presetSubtype="1"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up)">
                      <p:cBhvr>
                        <p:cTn dur="500"/>
                        <p:tgtEl>
                          <p:spTgt spid="3"/>
                        </p:tgtEl>
                      </p:cBhvr>
                    </p:animEffect>
                  </p:childTnLst>
                </p:cTn>
              </p:par>
            </p:tnLst>
          </p:tmpl>
          <p:tmpl lvl="5">
            <p:tnLst>
              <p:par>
                <p:cTn presetID="22" presetClass="entr" presetSubtype="1" fill="hold" nodeType="after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wipe(up)">
                      <p:cBhvr>
                        <p:cTn dur="500"/>
                        <p:tgtEl>
                          <p:spTgt spid="3"/>
                        </p:tgtEl>
                      </p:cBhvr>
                    </p:animEffect>
                  </p:childTnLst>
                </p:cTn>
              </p:par>
            </p:tnLst>
          </p:tmpl>
        </p:tmplLst>
      </p:bldP>
      <p:bldP spid="4" grpId="0" uiExpand="1" build="p">
        <p:tmplLst>
          <p:tmpl lvl="1">
            <p:tnLst>
              <p:par>
                <p:cTn presetID="22" presetClass="entr" presetSubtype="1" fill="hold" nodeType="after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up)">
                      <p:cBhvr>
                        <p:cTn dur="500"/>
                        <p:tgtEl>
                          <p:spTgt spid="4"/>
                        </p:tgtEl>
                      </p:cBhvr>
                    </p:animEffect>
                  </p:childTnLst>
                </p:cTn>
              </p:par>
            </p:tnLst>
          </p:tmpl>
          <p:tmpl lvl="2">
            <p:tnLst>
              <p:par>
                <p:cTn presetID="22" presetClass="entr" presetSubtype="1"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up)">
                      <p:cBhvr>
                        <p:cTn dur="500"/>
                        <p:tgtEl>
                          <p:spTgt spid="4"/>
                        </p:tgtEl>
                      </p:cBhvr>
                    </p:animEffect>
                  </p:childTnLst>
                </p:cTn>
              </p:par>
            </p:tnLst>
          </p:tmpl>
          <p:tmpl lvl="3">
            <p:tnLst>
              <p:par>
                <p:cTn presetID="22" presetClass="entr" presetSubtype="1"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up)">
                      <p:cBhvr>
                        <p:cTn dur="500"/>
                        <p:tgtEl>
                          <p:spTgt spid="4"/>
                        </p:tgtEl>
                      </p:cBhvr>
                    </p:animEffect>
                  </p:childTnLst>
                </p:cTn>
              </p:par>
            </p:tnLst>
          </p:tmpl>
          <p:tmpl lvl="4">
            <p:tnLst>
              <p:par>
                <p:cTn presetID="22" presetClass="entr" presetSubtype="1"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up)">
                      <p:cBhvr>
                        <p:cTn dur="500"/>
                        <p:tgtEl>
                          <p:spTgt spid="4"/>
                        </p:tgtEl>
                      </p:cBhvr>
                    </p:animEffect>
                  </p:childTnLst>
                </p:cTn>
              </p:par>
            </p:tnLst>
          </p:tmpl>
          <p:tmpl lvl="5">
            <p:tnLst>
              <p:par>
                <p:cTn presetID="22" presetClass="entr" presetSubtype="1" fill="hold" nodeType="withEffect">
                  <p:stCondLst>
                    <p:cond delay="0"/>
                  </p:stCondLst>
                  <p:childTnLst>
                    <p:set>
                      <p:cBhvr>
                        <p:cTn dur="1" fill="hold">
                          <p:stCondLst>
                            <p:cond delay="0"/>
                          </p:stCondLst>
                        </p:cTn>
                        <p:tgtEl>
                          <p:spTgt spid="4"/>
                        </p:tgtEl>
                        <p:attrNameLst>
                          <p:attrName>style.visibility</p:attrName>
                        </p:attrNameLst>
                      </p:cBhvr>
                      <p:to>
                        <p:strVal val="visible"/>
                      </p:to>
                    </p:set>
                    <p:animEffect transition="in" filter="wipe(up)">
                      <p:cBhvr>
                        <p:cTn dur="500"/>
                        <p:tgtEl>
                          <p:spTgt spid="4"/>
                        </p:tgtEl>
                      </p:cBhvr>
                    </p:animEffect>
                  </p:childTnLst>
                </p:cTn>
              </p:par>
            </p:tnLst>
          </p:tmpl>
        </p:tmplLst>
      </p:bldP>
    </p:bld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Prázdný se zápatím">
    <p:spTree>
      <p:nvGrpSpPr>
        <p:cNvPr id="1" name=""/>
        <p:cNvGrpSpPr/>
        <p:nvPr/>
      </p:nvGrpSpPr>
      <p:grpSpPr>
        <a:xfrm>
          <a:off x="0" y="0"/>
          <a:ext cx="0" cy="0"/>
          <a:chOff x="0" y="0"/>
          <a:chExt cx="0" cy="0"/>
        </a:xfrm>
      </p:grpSpPr>
    </p:spTree>
    <p:extLst>
      <p:ext uri="{BB962C8B-B14F-4D97-AF65-F5344CB8AC3E}">
        <p14:creationId xmlns:p14="http://schemas.microsoft.com/office/powerpoint/2010/main" val="25907482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Poslední">
    <p:spTree>
      <p:nvGrpSpPr>
        <p:cNvPr id="1" name=""/>
        <p:cNvGrpSpPr/>
        <p:nvPr/>
      </p:nvGrpSpPr>
      <p:grpSpPr>
        <a:xfrm>
          <a:off x="0" y="0"/>
          <a:ext cx="0" cy="0"/>
          <a:chOff x="0" y="0"/>
          <a:chExt cx="0" cy="0"/>
        </a:xfrm>
      </p:grpSpPr>
      <p:sp>
        <p:nvSpPr>
          <p:cNvPr id="4" name="Obdélník 3">
            <a:extLst>
              <a:ext uri="{FF2B5EF4-FFF2-40B4-BE49-F238E27FC236}">
                <a16:creationId xmlns:a16="http://schemas.microsoft.com/office/drawing/2014/main" id="{9D1CE529-7B44-43B0-8CAC-2C0F236F3D62}"/>
              </a:ext>
            </a:extLst>
          </p:cNvPr>
          <p:cNvSpPr/>
          <p:nvPr userDrawn="1"/>
        </p:nvSpPr>
        <p:spPr>
          <a:xfrm>
            <a:off x="0" y="0"/>
            <a:ext cx="10691813" cy="317502"/>
          </a:xfrm>
          <a:prstGeom prst="rect">
            <a:avLst/>
          </a:prstGeom>
          <a:solidFill>
            <a:srgbClr val="0093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105"/>
          </a:p>
        </p:txBody>
      </p:sp>
      <p:pic>
        <p:nvPicPr>
          <p:cNvPr id="5" name="Obrázek 4">
            <a:extLst>
              <a:ext uri="{FF2B5EF4-FFF2-40B4-BE49-F238E27FC236}">
                <a16:creationId xmlns:a16="http://schemas.microsoft.com/office/drawing/2014/main" id="{C5772384-181A-4B9B-9B67-DCBC83932B1C}"/>
              </a:ext>
            </a:extLst>
          </p:cNvPr>
          <p:cNvPicPr>
            <a:picLocks noChangeAspect="1"/>
          </p:cNvPicPr>
          <p:nvPr userDrawn="1"/>
        </p:nvPicPr>
        <p:blipFill>
          <a:blip r:embed="rId2" cstate="print">
            <a:alphaModFix amt="19000"/>
            <a:extLst>
              <a:ext uri="{28A0092B-C50C-407E-A947-70E740481C1C}">
                <a14:useLocalDpi xmlns:a14="http://schemas.microsoft.com/office/drawing/2010/main" val="0"/>
              </a:ext>
            </a:extLst>
          </a:blip>
          <a:srcRect/>
          <a:stretch/>
        </p:blipFill>
        <p:spPr>
          <a:xfrm>
            <a:off x="0" y="0"/>
            <a:ext cx="4276353" cy="4367793"/>
          </a:xfrm>
          <a:prstGeom prst="rect">
            <a:avLst/>
          </a:prstGeom>
        </p:spPr>
      </p:pic>
      <p:sp>
        <p:nvSpPr>
          <p:cNvPr id="6" name="Obdélník 5">
            <a:extLst>
              <a:ext uri="{FF2B5EF4-FFF2-40B4-BE49-F238E27FC236}">
                <a16:creationId xmlns:a16="http://schemas.microsoft.com/office/drawing/2014/main" id="{59C760C2-54D8-4222-B4B0-01BD1F99623E}"/>
              </a:ext>
            </a:extLst>
          </p:cNvPr>
          <p:cNvSpPr/>
          <p:nvPr userDrawn="1"/>
        </p:nvSpPr>
        <p:spPr>
          <a:xfrm>
            <a:off x="0" y="6766008"/>
            <a:ext cx="10691813" cy="793667"/>
          </a:xfrm>
          <a:prstGeom prst="rect">
            <a:avLst/>
          </a:prstGeom>
          <a:solidFill>
            <a:srgbClr val="063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105"/>
          </a:p>
        </p:txBody>
      </p:sp>
      <p:sp>
        <p:nvSpPr>
          <p:cNvPr id="9" name="TextovéPole 8">
            <a:extLst>
              <a:ext uri="{FF2B5EF4-FFF2-40B4-BE49-F238E27FC236}">
                <a16:creationId xmlns:a16="http://schemas.microsoft.com/office/drawing/2014/main" id="{1C9C727E-FEC9-4EB2-8105-55F6D5B86A23}"/>
              </a:ext>
            </a:extLst>
          </p:cNvPr>
          <p:cNvSpPr txBox="1"/>
          <p:nvPr userDrawn="1"/>
        </p:nvSpPr>
        <p:spPr>
          <a:xfrm>
            <a:off x="418564" y="6957236"/>
            <a:ext cx="5344732" cy="393954"/>
          </a:xfrm>
          <a:prstGeom prst="rect">
            <a:avLst/>
          </a:prstGeom>
          <a:noFill/>
        </p:spPr>
        <p:txBody>
          <a:bodyPr wrap="square">
            <a:spAutoFit/>
          </a:bodyPr>
          <a:lstStyle/>
          <a:p>
            <a:pPr lvl="0"/>
            <a:r>
              <a:rPr lang="cs-CZ" dirty="0">
                <a:solidFill>
                  <a:schemeClr val="bg1"/>
                </a:solidFill>
              </a:rPr>
              <a:t>www.rsd.cz</a:t>
            </a:r>
          </a:p>
        </p:txBody>
      </p:sp>
    </p:spTree>
    <p:extLst>
      <p:ext uri="{BB962C8B-B14F-4D97-AF65-F5344CB8AC3E}">
        <p14:creationId xmlns:p14="http://schemas.microsoft.com/office/powerpoint/2010/main" val="3254501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0-#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par>
                                <p:cTn id="13" presetID="10"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500"/>
                                        <p:tgtEl>
                                          <p:spTgt spid="5"/>
                                        </p:tgtEl>
                                      </p:cBhvr>
                                    </p:animEffect>
                                  </p:childTnLst>
                                </p:cTn>
                              </p:par>
                              <p:par>
                                <p:cTn id="16" presetID="2" presetClass="entr" presetSubtype="4" decel="10000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ppt_x"/>
                                          </p:val>
                                        </p:tav>
                                        <p:tav tm="100000">
                                          <p:val>
                                            <p:strVal val="#ppt_x"/>
                                          </p:val>
                                        </p:tav>
                                      </p:tavLst>
                                    </p:anim>
                                    <p:anim calcmode="lin" valueType="num">
                                      <p:cBhvr additive="base">
                                        <p:cTn id="1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9" grpId="0"/>
    </p:bld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Prázdný sníme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32681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6" name="Obdélník 5">
            <a:extLst>
              <a:ext uri="{FF2B5EF4-FFF2-40B4-BE49-F238E27FC236}">
                <a16:creationId xmlns:a16="http://schemas.microsoft.com/office/drawing/2014/main" id="{AEB558E2-14FF-42C7-8A7F-2BEE0DD2B49C}"/>
              </a:ext>
            </a:extLst>
          </p:cNvPr>
          <p:cNvSpPr/>
          <p:nvPr userDrawn="1"/>
        </p:nvSpPr>
        <p:spPr>
          <a:xfrm>
            <a:off x="0" y="0"/>
            <a:ext cx="10691813" cy="317502"/>
          </a:xfrm>
          <a:prstGeom prst="rect">
            <a:avLst/>
          </a:prstGeom>
          <a:solidFill>
            <a:srgbClr val="0093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105"/>
          </a:p>
        </p:txBody>
      </p:sp>
      <p:pic>
        <p:nvPicPr>
          <p:cNvPr id="10" name="Obrázek 9">
            <a:extLst>
              <a:ext uri="{FF2B5EF4-FFF2-40B4-BE49-F238E27FC236}">
                <a16:creationId xmlns:a16="http://schemas.microsoft.com/office/drawing/2014/main" id="{54EF8AFE-94BC-4755-ADFB-FFEEB15CF120}"/>
              </a:ext>
            </a:extLst>
          </p:cNvPr>
          <p:cNvPicPr>
            <a:picLocks noChangeAspect="1"/>
          </p:cNvPicPr>
          <p:nvPr userDrawn="1"/>
        </p:nvPicPr>
        <p:blipFill>
          <a:blip r:embed="rId10" cstate="print">
            <a:alphaModFix amt="19000"/>
            <a:extLst>
              <a:ext uri="{28A0092B-C50C-407E-A947-70E740481C1C}">
                <a14:useLocalDpi xmlns:a14="http://schemas.microsoft.com/office/drawing/2010/main" val="0"/>
              </a:ext>
            </a:extLst>
          </a:blip>
          <a:srcRect/>
          <a:stretch/>
        </p:blipFill>
        <p:spPr>
          <a:xfrm>
            <a:off x="0" y="0"/>
            <a:ext cx="4276353" cy="4367793"/>
          </a:xfrm>
          <a:prstGeom prst="rect">
            <a:avLst/>
          </a:prstGeom>
        </p:spPr>
      </p:pic>
      <p:sp>
        <p:nvSpPr>
          <p:cNvPr id="7" name="Obdélník 6">
            <a:extLst>
              <a:ext uri="{FF2B5EF4-FFF2-40B4-BE49-F238E27FC236}">
                <a16:creationId xmlns:a16="http://schemas.microsoft.com/office/drawing/2014/main" id="{8E72A740-5941-4113-B015-D3C8C57E6EC0}"/>
              </a:ext>
            </a:extLst>
          </p:cNvPr>
          <p:cNvSpPr/>
          <p:nvPr userDrawn="1"/>
        </p:nvSpPr>
        <p:spPr>
          <a:xfrm>
            <a:off x="0" y="6766008"/>
            <a:ext cx="10691813" cy="793667"/>
          </a:xfrm>
          <a:prstGeom prst="rect">
            <a:avLst/>
          </a:prstGeom>
          <a:solidFill>
            <a:srgbClr val="063E8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sz="2105"/>
          </a:p>
        </p:txBody>
      </p:sp>
      <p:pic>
        <p:nvPicPr>
          <p:cNvPr id="5" name="Obrázek 4">
            <a:extLst>
              <a:ext uri="{FF2B5EF4-FFF2-40B4-BE49-F238E27FC236}">
                <a16:creationId xmlns:a16="http://schemas.microsoft.com/office/drawing/2014/main" id="{C08F1E6D-DCD2-4076-9AC2-3550454E8DC0}"/>
              </a:ext>
            </a:extLst>
          </p:cNvPr>
          <p:cNvPicPr>
            <a:picLocks noChangeAspect="1"/>
          </p:cNvPicPr>
          <p:nvPr userDrawn="1"/>
        </p:nvPicPr>
        <p:blipFill>
          <a:blip r:embed="rId11" cstate="print">
            <a:extLst>
              <a:ext uri="{28A0092B-C50C-407E-A947-70E740481C1C}">
                <a14:useLocalDpi xmlns:a14="http://schemas.microsoft.com/office/drawing/2010/main" val="0"/>
              </a:ext>
            </a:extLst>
          </a:blip>
          <a:srcRect/>
          <a:stretch/>
        </p:blipFill>
        <p:spPr>
          <a:xfrm>
            <a:off x="8351078" y="6834279"/>
            <a:ext cx="1998670" cy="662245"/>
          </a:xfrm>
          <a:prstGeom prst="rect">
            <a:avLst/>
          </a:prstGeom>
        </p:spPr>
      </p:pic>
      <p:sp>
        <p:nvSpPr>
          <p:cNvPr id="2" name="Zástupný symbol pro nadpis 1"/>
          <p:cNvSpPr>
            <a:spLocks noGrp="1"/>
          </p:cNvSpPr>
          <p:nvPr>
            <p:ph type="title"/>
          </p:nvPr>
        </p:nvSpPr>
        <p:spPr>
          <a:xfrm>
            <a:off x="393056" y="406754"/>
            <a:ext cx="9778058" cy="778333"/>
          </a:xfrm>
          <a:prstGeom prst="rect">
            <a:avLst/>
          </a:prstGeom>
        </p:spPr>
        <p:txBody>
          <a:bodyPr vert="horz" lIns="91440" tIns="45720" rIns="91440" bIns="45720" rtlCol="0" anchor="ctr">
            <a:normAutofit/>
          </a:bodyPr>
          <a:lstStyle/>
          <a:p>
            <a:r>
              <a:rPr lang="cs-CZ" dirty="0"/>
              <a:t>Klepnutím lze upravit styl předlohy nadpisů.</a:t>
            </a:r>
          </a:p>
        </p:txBody>
      </p:sp>
      <p:sp>
        <p:nvSpPr>
          <p:cNvPr id="3" name="Zástupný symbol pro text 2"/>
          <p:cNvSpPr>
            <a:spLocks noGrp="1"/>
          </p:cNvSpPr>
          <p:nvPr>
            <p:ph type="body" idx="1"/>
          </p:nvPr>
        </p:nvSpPr>
        <p:spPr>
          <a:xfrm>
            <a:off x="393056" y="1398839"/>
            <a:ext cx="9778058" cy="5079768"/>
          </a:xfrm>
          <a:prstGeom prst="rect">
            <a:avLst/>
          </a:prstGeom>
        </p:spPr>
        <p:txBody>
          <a:bodyPr vert="horz" lIns="91440" tIns="45720" rIns="91440" bIns="45720" rtlCol="0">
            <a:normAutofit/>
          </a:bodyPr>
          <a:lstStyle/>
          <a:p>
            <a:pPr lvl="0"/>
            <a:r>
              <a:rPr lang="cs-CZ" dirty="0"/>
              <a:t>Klepnutím lze upravit styly předlohy textu.</a:t>
            </a:r>
          </a:p>
          <a:p>
            <a:pPr lvl="1"/>
            <a:r>
              <a:rPr lang="cs-CZ" dirty="0"/>
              <a:t>Druhá úroveň</a:t>
            </a:r>
          </a:p>
          <a:p>
            <a:pPr lvl="2"/>
            <a:r>
              <a:rPr lang="cs-CZ" dirty="0"/>
              <a:t>Třetí úroveň</a:t>
            </a:r>
          </a:p>
          <a:p>
            <a:pPr lvl="3"/>
            <a:r>
              <a:rPr lang="cs-CZ" dirty="0"/>
              <a:t>Čtvrtá úroveň</a:t>
            </a:r>
          </a:p>
          <a:p>
            <a:pPr lvl="4"/>
            <a:r>
              <a:rPr lang="cs-CZ" dirty="0"/>
              <a:t>Pátá úroveň</a:t>
            </a:r>
          </a:p>
        </p:txBody>
      </p:sp>
      <p:sp>
        <p:nvSpPr>
          <p:cNvPr id="8" name="TextovéPole 7">
            <a:extLst>
              <a:ext uri="{FF2B5EF4-FFF2-40B4-BE49-F238E27FC236}">
                <a16:creationId xmlns:a16="http://schemas.microsoft.com/office/drawing/2014/main" id="{BA51DE0A-357D-47E4-A4E0-BAECDD43BE94}"/>
              </a:ext>
            </a:extLst>
          </p:cNvPr>
          <p:cNvSpPr txBox="1"/>
          <p:nvPr userDrawn="1"/>
        </p:nvSpPr>
        <p:spPr>
          <a:xfrm>
            <a:off x="431720" y="6957236"/>
            <a:ext cx="5344732" cy="393954"/>
          </a:xfrm>
          <a:prstGeom prst="rect">
            <a:avLst/>
          </a:prstGeom>
          <a:noFill/>
        </p:spPr>
        <p:txBody>
          <a:bodyPr wrap="square">
            <a:spAutoFit/>
          </a:bodyPr>
          <a:lstStyle/>
          <a:p>
            <a:pPr lvl="0"/>
            <a:r>
              <a:rPr lang="cs-CZ" dirty="0">
                <a:solidFill>
                  <a:schemeClr val="bg1"/>
                </a:solidFill>
              </a:rPr>
              <a:t>www.rsd.cz</a:t>
            </a:r>
          </a:p>
        </p:txBody>
      </p:sp>
      <p:sp>
        <p:nvSpPr>
          <p:cNvPr id="4" name="TextovéPole 3">
            <a:extLst>
              <a:ext uri="{FF2B5EF4-FFF2-40B4-BE49-F238E27FC236}">
                <a16:creationId xmlns:a16="http://schemas.microsoft.com/office/drawing/2014/main" id="{61936E82-CF8C-429B-A43C-07B2F625794A}"/>
              </a:ext>
            </a:extLst>
          </p:cNvPr>
          <p:cNvSpPr txBox="1"/>
          <p:nvPr userDrawn="1"/>
        </p:nvSpPr>
        <p:spPr>
          <a:xfrm>
            <a:off x="9874204" y="8880"/>
            <a:ext cx="756518" cy="276999"/>
          </a:xfrm>
          <a:prstGeom prst="rect">
            <a:avLst/>
          </a:prstGeom>
          <a:noFill/>
        </p:spPr>
        <p:txBody>
          <a:bodyPr wrap="square" rtlCol="0">
            <a:spAutoFit/>
          </a:bodyPr>
          <a:lstStyle/>
          <a:p>
            <a:pPr algn="r"/>
            <a:fld id="{8176474C-37E4-48DF-B5A4-976333153716}" type="slidenum">
              <a:rPr lang="cs-CZ" sz="1200" b="1" smtClean="0">
                <a:solidFill>
                  <a:schemeClr val="bg1"/>
                </a:solidFill>
                <a:latin typeface="Arial" panose="020B0604020202020204" pitchFamily="34" charset="0"/>
                <a:cs typeface="Arial" panose="020B0604020202020204" pitchFamily="34" charset="0"/>
              </a:rPr>
              <a:pPr algn="r"/>
              <a:t>‹#›</a:t>
            </a:fld>
            <a:endParaRPr lang="cs-CZ" sz="1200" b="1" dirty="0" err="1">
              <a:solidFill>
                <a:schemeClr val="bg1"/>
              </a:solidFill>
              <a:latin typeface="Arial" panose="020B0604020202020204" pitchFamily="34" charset="0"/>
              <a:cs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786" r:id="rId2"/>
    <p:sldLayoutId id="2147483798" r:id="rId3"/>
    <p:sldLayoutId id="2147483796" r:id="rId4"/>
    <p:sldLayoutId id="2147483693" r:id="rId5"/>
    <p:sldLayoutId id="2147483759" r:id="rId6"/>
    <p:sldLayoutId id="2147483795" r:id="rId7"/>
    <p:sldLayoutId id="2147483797" r:id="rId8"/>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0-#ppt_h/2"/>
                                          </p:val>
                                        </p:tav>
                                        <p:tav tm="100000">
                                          <p:val>
                                            <p:strVal val="#ppt_y"/>
                                          </p:val>
                                        </p:tav>
                                      </p:tavLst>
                                    </p:anim>
                                  </p:childTnLst>
                                </p:cTn>
                              </p:par>
                              <p:par>
                                <p:cTn id="9" presetID="2" presetClass="entr" presetSubtype="4" decel="100000" fill="hold" grpId="0"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10" presetClass="entr" presetSubtype="0"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2" presetClass="entr" presetSubtype="4" decel="10000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p:bldLst>
  </p:timing>
  <p:hf hdr="0" ftr="0" dt="0"/>
  <p:txStyles>
    <p:titleStyle>
      <a:lvl1pPr algn="l" defTabSz="1069122" rtl="0" eaLnBrk="1" latinLnBrk="0" hangingPunct="1">
        <a:spcBef>
          <a:spcPct val="0"/>
        </a:spcBef>
        <a:buNone/>
        <a:defRPr sz="3508" b="1" kern="1200">
          <a:solidFill>
            <a:srgbClr val="0093D3"/>
          </a:solidFill>
          <a:latin typeface="Arial" pitchFamily="34" charset="0"/>
          <a:ea typeface="+mj-ea"/>
          <a:cs typeface="Arial" pitchFamily="34" charset="0"/>
        </a:defRPr>
      </a:lvl1pPr>
    </p:titleStyle>
    <p:bodyStyle>
      <a:lvl1pPr marL="0" indent="0" algn="l" defTabSz="1069122" rtl="0" eaLnBrk="1" latinLnBrk="0" hangingPunct="1">
        <a:spcBef>
          <a:spcPct val="20000"/>
        </a:spcBef>
        <a:buClr>
          <a:srgbClr val="0093D3"/>
        </a:buClr>
        <a:buFont typeface="Wingdings" pitchFamily="2" charset="2"/>
        <a:buNone/>
        <a:defRPr sz="2800" kern="1200">
          <a:solidFill>
            <a:srgbClr val="002C77"/>
          </a:solidFill>
          <a:latin typeface="Arial" pitchFamily="34" charset="0"/>
          <a:ea typeface="+mn-ea"/>
          <a:cs typeface="Arial" pitchFamily="34" charset="0"/>
        </a:defRPr>
      </a:lvl1pPr>
      <a:lvl2pPr marL="868662" indent="-334101" algn="l" defTabSz="1069122" rtl="0" eaLnBrk="1" latinLnBrk="0" hangingPunct="1">
        <a:spcBef>
          <a:spcPct val="20000"/>
        </a:spcBef>
        <a:buClr>
          <a:srgbClr val="0093D3"/>
        </a:buClr>
        <a:buFont typeface="Wingdings" panose="05000000000000000000" pitchFamily="2" charset="2"/>
        <a:buChar char="§"/>
        <a:defRPr sz="2800" kern="1200">
          <a:solidFill>
            <a:srgbClr val="002C77"/>
          </a:solidFill>
          <a:latin typeface="Arial" pitchFamily="34" charset="0"/>
          <a:ea typeface="+mn-ea"/>
          <a:cs typeface="Arial" pitchFamily="34" charset="0"/>
        </a:defRPr>
      </a:lvl2pPr>
      <a:lvl3pPr marL="1336402" indent="-267280" algn="l" defTabSz="1069122" rtl="0" eaLnBrk="1" latinLnBrk="0" hangingPunct="1">
        <a:spcBef>
          <a:spcPct val="20000"/>
        </a:spcBef>
        <a:buClr>
          <a:srgbClr val="0093D3"/>
        </a:buClr>
        <a:buFont typeface="Wingdings" panose="05000000000000000000" pitchFamily="2" charset="2"/>
        <a:buChar char="§"/>
        <a:defRPr sz="2400" kern="1200">
          <a:solidFill>
            <a:srgbClr val="002C77"/>
          </a:solidFill>
          <a:latin typeface="Arial" pitchFamily="34" charset="0"/>
          <a:ea typeface="+mn-ea"/>
          <a:cs typeface="Arial" pitchFamily="34" charset="0"/>
        </a:defRPr>
      </a:lvl3pPr>
      <a:lvl4pPr marL="1870963" indent="-267280" algn="l" defTabSz="1069122" rtl="0" eaLnBrk="1" latinLnBrk="0" hangingPunct="1">
        <a:spcBef>
          <a:spcPct val="20000"/>
        </a:spcBef>
        <a:buClr>
          <a:srgbClr val="0093D3"/>
        </a:buClr>
        <a:buFont typeface="Wingdings" panose="05000000000000000000" pitchFamily="2" charset="2"/>
        <a:buChar char="§"/>
        <a:defRPr sz="2000" kern="1200">
          <a:solidFill>
            <a:srgbClr val="002C77"/>
          </a:solidFill>
          <a:latin typeface="Arial" pitchFamily="34" charset="0"/>
          <a:ea typeface="+mn-ea"/>
          <a:cs typeface="Arial" pitchFamily="34" charset="0"/>
        </a:defRPr>
      </a:lvl4pPr>
      <a:lvl5pPr marL="2405523" indent="-267280" algn="l" defTabSz="1069122" rtl="0" eaLnBrk="1" latinLnBrk="0" hangingPunct="1">
        <a:spcBef>
          <a:spcPct val="20000"/>
        </a:spcBef>
        <a:buClr>
          <a:srgbClr val="0093D3"/>
        </a:buClr>
        <a:buFont typeface="Wingdings" panose="05000000000000000000" pitchFamily="2" charset="2"/>
        <a:buChar char="§"/>
        <a:defRPr sz="1800" kern="1200">
          <a:solidFill>
            <a:srgbClr val="002C77"/>
          </a:solidFill>
          <a:latin typeface="Arial" pitchFamily="34" charset="0"/>
          <a:ea typeface="+mn-ea"/>
          <a:cs typeface="Arial" pitchFamily="34" charset="0"/>
        </a:defRPr>
      </a:lvl5pPr>
      <a:lvl6pPr marL="2940084" indent="-267280" algn="l" defTabSz="1069122" rtl="0" eaLnBrk="1" latinLnBrk="0" hangingPunct="1">
        <a:spcBef>
          <a:spcPct val="20000"/>
        </a:spcBef>
        <a:buFont typeface="Arial" pitchFamily="34" charset="0"/>
        <a:buChar char="•"/>
        <a:defRPr sz="2339" kern="1200">
          <a:solidFill>
            <a:schemeClr val="tx1"/>
          </a:solidFill>
          <a:latin typeface="+mn-lt"/>
          <a:ea typeface="+mn-ea"/>
          <a:cs typeface="+mn-cs"/>
        </a:defRPr>
      </a:lvl6pPr>
      <a:lvl7pPr marL="3474646" indent="-267280" algn="l" defTabSz="1069122" rtl="0" eaLnBrk="1" latinLnBrk="0" hangingPunct="1">
        <a:spcBef>
          <a:spcPct val="20000"/>
        </a:spcBef>
        <a:buFont typeface="Arial" pitchFamily="34" charset="0"/>
        <a:buChar char="•"/>
        <a:defRPr sz="2339" kern="1200">
          <a:solidFill>
            <a:schemeClr val="tx1"/>
          </a:solidFill>
          <a:latin typeface="+mn-lt"/>
          <a:ea typeface="+mn-ea"/>
          <a:cs typeface="+mn-cs"/>
        </a:defRPr>
      </a:lvl7pPr>
      <a:lvl8pPr marL="4009207" indent="-267280" algn="l" defTabSz="1069122" rtl="0" eaLnBrk="1" latinLnBrk="0" hangingPunct="1">
        <a:spcBef>
          <a:spcPct val="20000"/>
        </a:spcBef>
        <a:buFont typeface="Arial" pitchFamily="34" charset="0"/>
        <a:buChar char="•"/>
        <a:defRPr sz="2339" kern="1200">
          <a:solidFill>
            <a:schemeClr val="tx1"/>
          </a:solidFill>
          <a:latin typeface="+mn-lt"/>
          <a:ea typeface="+mn-ea"/>
          <a:cs typeface="+mn-cs"/>
        </a:defRPr>
      </a:lvl8pPr>
      <a:lvl9pPr marL="4543767" indent="-267280" algn="l" defTabSz="1069122" rtl="0" eaLnBrk="1" latinLnBrk="0" hangingPunct="1">
        <a:spcBef>
          <a:spcPct val="20000"/>
        </a:spcBef>
        <a:buFont typeface="Arial" pitchFamily="34" charset="0"/>
        <a:buChar char="•"/>
        <a:defRPr sz="2339" kern="1200">
          <a:solidFill>
            <a:schemeClr val="tx1"/>
          </a:solidFill>
          <a:latin typeface="+mn-lt"/>
          <a:ea typeface="+mn-ea"/>
          <a:cs typeface="+mn-cs"/>
        </a:defRPr>
      </a:lvl9pPr>
    </p:bodyStyle>
    <p:otherStyle>
      <a:defPPr>
        <a:defRPr lang="cs-CZ"/>
      </a:defPPr>
      <a:lvl1pPr marL="0" algn="l" defTabSz="1069122" rtl="0" eaLnBrk="1" latinLnBrk="0" hangingPunct="1">
        <a:defRPr sz="2105" kern="1200">
          <a:solidFill>
            <a:schemeClr val="tx1"/>
          </a:solidFill>
          <a:latin typeface="+mn-lt"/>
          <a:ea typeface="+mn-ea"/>
          <a:cs typeface="+mn-cs"/>
        </a:defRPr>
      </a:lvl1pPr>
      <a:lvl2pPr marL="534561" algn="l" defTabSz="1069122" rtl="0" eaLnBrk="1" latinLnBrk="0" hangingPunct="1">
        <a:defRPr sz="2105" kern="1200">
          <a:solidFill>
            <a:schemeClr val="tx1"/>
          </a:solidFill>
          <a:latin typeface="+mn-lt"/>
          <a:ea typeface="+mn-ea"/>
          <a:cs typeface="+mn-cs"/>
        </a:defRPr>
      </a:lvl2pPr>
      <a:lvl3pPr marL="1069122" algn="l" defTabSz="1069122" rtl="0" eaLnBrk="1" latinLnBrk="0" hangingPunct="1">
        <a:defRPr sz="2105" kern="1200">
          <a:solidFill>
            <a:schemeClr val="tx1"/>
          </a:solidFill>
          <a:latin typeface="+mn-lt"/>
          <a:ea typeface="+mn-ea"/>
          <a:cs typeface="+mn-cs"/>
        </a:defRPr>
      </a:lvl3pPr>
      <a:lvl4pPr marL="1603682" algn="l" defTabSz="1069122" rtl="0" eaLnBrk="1" latinLnBrk="0" hangingPunct="1">
        <a:defRPr sz="2105" kern="1200">
          <a:solidFill>
            <a:schemeClr val="tx1"/>
          </a:solidFill>
          <a:latin typeface="+mn-lt"/>
          <a:ea typeface="+mn-ea"/>
          <a:cs typeface="+mn-cs"/>
        </a:defRPr>
      </a:lvl4pPr>
      <a:lvl5pPr marL="2138243" algn="l" defTabSz="1069122" rtl="0" eaLnBrk="1" latinLnBrk="0" hangingPunct="1">
        <a:defRPr sz="2105" kern="1200">
          <a:solidFill>
            <a:schemeClr val="tx1"/>
          </a:solidFill>
          <a:latin typeface="+mn-lt"/>
          <a:ea typeface="+mn-ea"/>
          <a:cs typeface="+mn-cs"/>
        </a:defRPr>
      </a:lvl5pPr>
      <a:lvl6pPr marL="2672804" algn="l" defTabSz="1069122" rtl="0" eaLnBrk="1" latinLnBrk="0" hangingPunct="1">
        <a:defRPr sz="2105" kern="1200">
          <a:solidFill>
            <a:schemeClr val="tx1"/>
          </a:solidFill>
          <a:latin typeface="+mn-lt"/>
          <a:ea typeface="+mn-ea"/>
          <a:cs typeface="+mn-cs"/>
        </a:defRPr>
      </a:lvl6pPr>
      <a:lvl7pPr marL="3207366" algn="l" defTabSz="1069122" rtl="0" eaLnBrk="1" latinLnBrk="0" hangingPunct="1">
        <a:defRPr sz="2105" kern="1200">
          <a:solidFill>
            <a:schemeClr val="tx1"/>
          </a:solidFill>
          <a:latin typeface="+mn-lt"/>
          <a:ea typeface="+mn-ea"/>
          <a:cs typeface="+mn-cs"/>
        </a:defRPr>
      </a:lvl7pPr>
      <a:lvl8pPr marL="3741926" algn="l" defTabSz="1069122" rtl="0" eaLnBrk="1" latinLnBrk="0" hangingPunct="1">
        <a:defRPr sz="2105" kern="1200">
          <a:solidFill>
            <a:schemeClr val="tx1"/>
          </a:solidFill>
          <a:latin typeface="+mn-lt"/>
          <a:ea typeface="+mn-ea"/>
          <a:cs typeface="+mn-cs"/>
        </a:defRPr>
      </a:lvl8pPr>
      <a:lvl9pPr marL="4276487" algn="l" defTabSz="1069122" rtl="0" eaLnBrk="1" latinLnBrk="0" hangingPunct="1">
        <a:defRPr sz="2105" kern="1200">
          <a:solidFill>
            <a:schemeClr val="tx1"/>
          </a:solidFill>
          <a:latin typeface="+mn-lt"/>
          <a:ea typeface="+mn-ea"/>
          <a:cs typeface="+mn-cs"/>
        </a:defRPr>
      </a:lvl9pPr>
    </p:otherStyle>
  </p:txStyles>
  <p:extLst>
    <p:ext uri="{27BBF7A9-308A-43DC-89C8-2F10F3537804}">
      <p15:sldGuideLst xmlns:p15="http://schemas.microsoft.com/office/powerpoint/2012/main">
        <p15:guide id="1" pos="3367" userDrawn="1">
          <p15:clr>
            <a:srgbClr val="F26B43"/>
          </p15:clr>
        </p15:guide>
        <p15:guide id="2" pos="6407" userDrawn="1">
          <p15:clr>
            <a:srgbClr val="F26B43"/>
          </p15:clr>
        </p15:guide>
        <p15:guide id="3" pos="328"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chart" Target="../charts/chart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text 1">
            <a:extLst>
              <a:ext uri="{FF2B5EF4-FFF2-40B4-BE49-F238E27FC236}">
                <a16:creationId xmlns:a16="http://schemas.microsoft.com/office/drawing/2014/main" id="{C8FA14FD-6404-4661-B810-BD79265E8D16}"/>
              </a:ext>
            </a:extLst>
          </p:cNvPr>
          <p:cNvSpPr>
            <a:spLocks noGrp="1"/>
          </p:cNvSpPr>
          <p:nvPr>
            <p:ph type="body" sz="quarter" idx="10"/>
          </p:nvPr>
        </p:nvSpPr>
        <p:spPr/>
        <p:txBody>
          <a:bodyPr>
            <a:normAutofit fontScale="92500"/>
          </a:bodyPr>
          <a:lstStyle/>
          <a:p>
            <a:r>
              <a:rPr lang="cs-CZ" dirty="0"/>
              <a:t>Přehled investičních a neinvestičních akcí v okrese Děčín</a:t>
            </a:r>
          </a:p>
        </p:txBody>
      </p:sp>
      <p:sp>
        <p:nvSpPr>
          <p:cNvPr id="3" name="Zástupný text 2">
            <a:extLst>
              <a:ext uri="{FF2B5EF4-FFF2-40B4-BE49-F238E27FC236}">
                <a16:creationId xmlns:a16="http://schemas.microsoft.com/office/drawing/2014/main" id="{969002B3-5AC4-479A-9955-65F1318B30C5}"/>
              </a:ext>
            </a:extLst>
          </p:cNvPr>
          <p:cNvSpPr>
            <a:spLocks noGrp="1"/>
          </p:cNvSpPr>
          <p:nvPr>
            <p:ph type="body" sz="quarter" idx="11"/>
          </p:nvPr>
        </p:nvSpPr>
        <p:spPr/>
        <p:txBody>
          <a:bodyPr/>
          <a:lstStyle/>
          <a:p>
            <a:r>
              <a:rPr lang="cs-CZ" dirty="0"/>
              <a:t>Správa Chomutov</a:t>
            </a:r>
          </a:p>
        </p:txBody>
      </p:sp>
      <p:pic>
        <p:nvPicPr>
          <p:cNvPr id="8" name="Zástupný symbol obrázku 7">
            <a:extLst>
              <a:ext uri="{FF2B5EF4-FFF2-40B4-BE49-F238E27FC236}">
                <a16:creationId xmlns:a16="http://schemas.microsoft.com/office/drawing/2014/main" id="{C134B693-E23D-4115-B9D6-51AF6A5E1D30}"/>
              </a:ext>
            </a:extLst>
          </p:cNvPr>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t="5206" b="5206"/>
          <a:stretch/>
        </p:blipFill>
        <p:spPr>
          <a:xfrm>
            <a:off x="524094" y="487572"/>
            <a:ext cx="4821017" cy="2860517"/>
          </a:xfrm>
        </p:spPr>
      </p:pic>
      <p:pic>
        <p:nvPicPr>
          <p:cNvPr id="10" name="Zástupný symbol obrázku 9">
            <a:extLst>
              <a:ext uri="{FF2B5EF4-FFF2-40B4-BE49-F238E27FC236}">
                <a16:creationId xmlns:a16="http://schemas.microsoft.com/office/drawing/2014/main" id="{9D0422AD-8AAF-4E26-B12B-23D1B9BEF265}"/>
              </a:ext>
            </a:extLst>
          </p:cNvPr>
          <p:cNvPicPr>
            <a:picLocks noGrp="1" noChangeAspect="1"/>
          </p:cNvPicPr>
          <p:nvPr>
            <p:ph type="pic" sz="quarter" idx="14"/>
          </p:nvPr>
        </p:nvPicPr>
        <p:blipFill>
          <a:blip r:embed="rId4" cstate="print">
            <a:extLst>
              <a:ext uri="{28A0092B-C50C-407E-A947-70E740481C1C}">
                <a14:useLocalDpi xmlns:a14="http://schemas.microsoft.com/office/drawing/2010/main" val="0"/>
              </a:ext>
            </a:extLst>
          </a:blip>
          <a:srcRect t="5487" b="5487"/>
          <a:stretch/>
        </p:blipFill>
        <p:spPr>
          <a:xfrm>
            <a:off x="524095" y="3435028"/>
            <a:ext cx="4821018" cy="2860517"/>
          </a:xfrm>
        </p:spPr>
      </p:pic>
      <p:sp>
        <p:nvSpPr>
          <p:cNvPr id="4" name="TextovéPole 3">
            <a:extLst>
              <a:ext uri="{FF2B5EF4-FFF2-40B4-BE49-F238E27FC236}">
                <a16:creationId xmlns:a16="http://schemas.microsoft.com/office/drawing/2014/main" id="{670C5F0A-E67F-4117-B68B-D583FDD1A2C0}"/>
              </a:ext>
            </a:extLst>
          </p:cNvPr>
          <p:cNvSpPr txBox="1"/>
          <p:nvPr/>
        </p:nvSpPr>
        <p:spPr>
          <a:xfrm>
            <a:off x="8406582" y="6027175"/>
            <a:ext cx="1931681" cy="369332"/>
          </a:xfrm>
          <a:prstGeom prst="rect">
            <a:avLst/>
          </a:prstGeom>
          <a:noFill/>
        </p:spPr>
        <p:txBody>
          <a:bodyPr wrap="square" rtlCol="0">
            <a:spAutoFit/>
          </a:bodyPr>
          <a:lstStyle/>
          <a:p>
            <a:pPr algn="l"/>
            <a:r>
              <a:rPr lang="cs-CZ" sz="1800" dirty="0">
                <a:solidFill>
                  <a:srgbClr val="0093D3"/>
                </a:solidFill>
                <a:latin typeface="Arial" panose="020B0604020202020204" pitchFamily="34" charset="0"/>
                <a:cs typeface="Arial" panose="020B0604020202020204" pitchFamily="34" charset="0"/>
              </a:rPr>
              <a:t>Stav k 4. 5. 2021</a:t>
            </a:r>
          </a:p>
        </p:txBody>
      </p:sp>
    </p:spTree>
    <p:extLst>
      <p:ext uri="{BB962C8B-B14F-4D97-AF65-F5344CB8AC3E}">
        <p14:creationId xmlns:p14="http://schemas.microsoft.com/office/powerpoint/2010/main" val="31101472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9A6EF6CD-B8B8-47C3-9B1B-ABD222168B18}"/>
              </a:ext>
            </a:extLst>
          </p:cNvPr>
          <p:cNvSpPr>
            <a:spLocks noGrp="1"/>
          </p:cNvSpPr>
          <p:nvPr>
            <p:ph type="title"/>
          </p:nvPr>
        </p:nvSpPr>
        <p:spPr/>
        <p:txBody>
          <a:bodyPr/>
          <a:lstStyle/>
          <a:p>
            <a:r>
              <a:rPr lang="cs-CZ" dirty="0"/>
              <a:t>Obsah</a:t>
            </a:r>
          </a:p>
        </p:txBody>
      </p:sp>
      <p:sp>
        <p:nvSpPr>
          <p:cNvPr id="10" name="TextovéPole 9">
            <a:extLst>
              <a:ext uri="{FF2B5EF4-FFF2-40B4-BE49-F238E27FC236}">
                <a16:creationId xmlns:a16="http://schemas.microsoft.com/office/drawing/2014/main" id="{83CE8AA0-C447-48A1-A7F0-4352FAE1E614}"/>
              </a:ext>
            </a:extLst>
          </p:cNvPr>
          <p:cNvSpPr txBox="1"/>
          <p:nvPr/>
        </p:nvSpPr>
        <p:spPr>
          <a:xfrm>
            <a:off x="523375" y="595024"/>
            <a:ext cx="4821737" cy="6863417"/>
          </a:xfrm>
          <a:prstGeom prst="rect">
            <a:avLst/>
          </a:prstGeom>
          <a:noFill/>
        </p:spPr>
        <p:txBody>
          <a:bodyPr wrap="square" rtlCol="0">
            <a:spAutoFit/>
          </a:bodyPr>
          <a:lstStyle/>
          <a:p>
            <a:pPr algn="l"/>
            <a:r>
              <a:rPr lang="cs-CZ" sz="2400" b="1" dirty="0">
                <a:solidFill>
                  <a:srgbClr val="063E85"/>
                </a:solidFill>
                <a:latin typeface="Arial" panose="020B0604020202020204" pitchFamily="34" charset="0"/>
                <a:cs typeface="Arial" panose="020B0604020202020204" pitchFamily="34" charset="0"/>
              </a:rPr>
              <a:t>INVESTIČNÍ AKCE</a:t>
            </a:r>
          </a:p>
          <a:p>
            <a:pPr indent="-285750">
              <a:buFont typeface="Courier New" panose="02070309020205020404" pitchFamily="49" charset="0"/>
              <a:buChar char="o"/>
            </a:pPr>
            <a:r>
              <a:rPr lang="cs-CZ" sz="1800" dirty="0">
                <a:solidFill>
                  <a:srgbClr val="063E85"/>
                </a:solidFill>
                <a:latin typeface="Arial" panose="020B0604020202020204" pitchFamily="34" charset="0"/>
                <a:cs typeface="Arial" panose="020B0604020202020204" pitchFamily="34" charset="0"/>
              </a:rPr>
              <a:t>Přehledová mapa projektů</a:t>
            </a:r>
          </a:p>
          <a:p>
            <a:pPr indent="-285750">
              <a:buFont typeface="Courier New" panose="02070309020205020404" pitchFamily="49" charset="0"/>
              <a:buChar char="o"/>
            </a:pPr>
            <a:r>
              <a:rPr lang="cs-CZ" sz="1800" dirty="0">
                <a:solidFill>
                  <a:srgbClr val="063E85"/>
                </a:solidFill>
                <a:latin typeface="Arial" panose="020B0604020202020204" pitchFamily="34" charset="0"/>
                <a:cs typeface="Arial" panose="020B0604020202020204" pitchFamily="34" charset="0"/>
              </a:rPr>
              <a:t>Projekty v okrese Děčín podrobně</a:t>
            </a:r>
          </a:p>
          <a:p>
            <a:pPr indent="-285750">
              <a:buFont typeface="Courier New" panose="02070309020205020404" pitchFamily="49" charset="0"/>
              <a:buChar char="o"/>
            </a:pPr>
            <a:r>
              <a:rPr lang="cs-CZ" sz="1800" dirty="0">
                <a:solidFill>
                  <a:srgbClr val="063E85"/>
                </a:solidFill>
                <a:latin typeface="Arial" panose="020B0604020202020204" pitchFamily="34" charset="0"/>
                <a:cs typeface="Arial" panose="020B0604020202020204" pitchFamily="34" charset="0"/>
              </a:rPr>
              <a:t>Teoretické návrhy protihlukových stěn</a:t>
            </a:r>
          </a:p>
          <a:p>
            <a:pPr lvl="2" indent="-285750">
              <a:spcBef>
                <a:spcPts val="600"/>
              </a:spcBef>
              <a:buFont typeface="Wingdings" panose="05000000000000000000" pitchFamily="2" charset="2"/>
              <a:buChar char="§"/>
            </a:pPr>
            <a:r>
              <a:rPr lang="cs-CZ" sz="1600" dirty="0">
                <a:solidFill>
                  <a:srgbClr val="0093D3"/>
                </a:solidFill>
                <a:latin typeface="Arial" panose="020B0604020202020204" pitchFamily="34" charset="0"/>
                <a:cs typeface="Arial" panose="020B0604020202020204" pitchFamily="34" charset="0"/>
              </a:rPr>
              <a:t>Jan Wohlmuth – Správa Liberec</a:t>
            </a:r>
          </a:p>
          <a:p>
            <a:pPr lvl="2" indent="-285750">
              <a:buFont typeface="Wingdings" panose="05000000000000000000" pitchFamily="2" charset="2"/>
              <a:buChar char="§"/>
            </a:pPr>
            <a:r>
              <a:rPr lang="cs-CZ" sz="1600" dirty="0">
                <a:solidFill>
                  <a:srgbClr val="0093D3"/>
                </a:solidFill>
                <a:latin typeface="Arial" panose="020B0604020202020204" pitchFamily="34" charset="0"/>
                <a:cs typeface="Arial" panose="020B0604020202020204" pitchFamily="34" charset="0"/>
              </a:rPr>
              <a:t>Marek Sotona – Správa Chomutov</a:t>
            </a:r>
          </a:p>
          <a:p>
            <a:pPr lvl="2" indent="-285750">
              <a:buFont typeface="Wingdings" panose="05000000000000000000" pitchFamily="2" charset="2"/>
              <a:buChar char="§"/>
            </a:pPr>
            <a:r>
              <a:rPr lang="cs-CZ" sz="1600" dirty="0">
                <a:solidFill>
                  <a:srgbClr val="0093D3"/>
                </a:solidFill>
                <a:latin typeface="Arial" panose="020B0604020202020204" pitchFamily="34" charset="0"/>
                <a:cs typeface="Arial" panose="020B0604020202020204" pitchFamily="34" charset="0"/>
              </a:rPr>
              <a:t>Michal Vrabec – GŘ ŘSD</a:t>
            </a:r>
          </a:p>
          <a:p>
            <a:pPr lvl="2" indent="-285750">
              <a:buFont typeface="Wingdings" panose="05000000000000000000" pitchFamily="2" charset="2"/>
              <a:buChar char="§"/>
            </a:pPr>
            <a:r>
              <a:rPr lang="cs-CZ" sz="1600" dirty="0">
                <a:solidFill>
                  <a:srgbClr val="0093D3"/>
                </a:solidFill>
                <a:latin typeface="Arial" panose="020B0604020202020204" pitchFamily="34" charset="0"/>
                <a:cs typeface="Arial" panose="020B0604020202020204" pitchFamily="34" charset="0"/>
              </a:rPr>
              <a:t>Miroslav Veverka – GŘ ŘSD</a:t>
            </a:r>
          </a:p>
          <a:p>
            <a:pPr algn="l"/>
            <a:endParaRPr lang="cs-CZ" sz="2000" dirty="0">
              <a:solidFill>
                <a:srgbClr val="063E85"/>
              </a:solidFill>
              <a:latin typeface="Arial" panose="020B0604020202020204" pitchFamily="34" charset="0"/>
              <a:cs typeface="Arial" panose="020B0604020202020204" pitchFamily="34" charset="0"/>
            </a:endParaRPr>
          </a:p>
          <a:p>
            <a:pPr algn="l"/>
            <a:r>
              <a:rPr lang="cs-CZ" sz="2400" b="1" dirty="0">
                <a:solidFill>
                  <a:srgbClr val="063E85"/>
                </a:solidFill>
                <a:latin typeface="Arial" panose="020B0604020202020204" pitchFamily="34" charset="0"/>
                <a:cs typeface="Arial" panose="020B0604020202020204" pitchFamily="34" charset="0"/>
              </a:rPr>
              <a:t>NEINVESTIČNÍ AKCE</a:t>
            </a:r>
          </a:p>
          <a:p>
            <a:pPr marL="285750" indent="-285750">
              <a:buFont typeface="Courier New" panose="02070309020205020404" pitchFamily="49" charset="0"/>
              <a:buChar char="o"/>
            </a:pPr>
            <a:r>
              <a:rPr lang="cs-CZ" sz="1800" dirty="0">
                <a:solidFill>
                  <a:srgbClr val="063E85"/>
                </a:solidFill>
                <a:latin typeface="Arial" panose="020B0604020202020204" pitchFamily="34" charset="0"/>
                <a:cs typeface="Arial" panose="020B0604020202020204" pitchFamily="34" charset="0"/>
              </a:rPr>
              <a:t>Přehled postupu plánování a realizace oprav</a:t>
            </a:r>
          </a:p>
          <a:p>
            <a:pPr marL="285750" indent="-285750">
              <a:buFont typeface="Courier New" panose="02070309020205020404" pitchFamily="49" charset="0"/>
              <a:buChar char="o"/>
            </a:pPr>
            <a:r>
              <a:rPr lang="cs-CZ" sz="1800" dirty="0">
                <a:solidFill>
                  <a:srgbClr val="063E85"/>
                </a:solidFill>
                <a:latin typeface="Arial" panose="020B0604020202020204" pitchFamily="34" charset="0"/>
                <a:cs typeface="Arial" panose="020B0604020202020204" pitchFamily="34" charset="0"/>
              </a:rPr>
              <a:t>Cyklus plánování a oprav komunikací</a:t>
            </a:r>
          </a:p>
          <a:p>
            <a:pPr marL="285750" indent="-285750">
              <a:buFont typeface="Courier New" panose="02070309020205020404" pitchFamily="49" charset="0"/>
              <a:buChar char="o"/>
            </a:pPr>
            <a:r>
              <a:rPr lang="cs-CZ" sz="1800" dirty="0">
                <a:solidFill>
                  <a:srgbClr val="063E85"/>
                </a:solidFill>
                <a:latin typeface="Arial" panose="020B0604020202020204" pitchFamily="34" charset="0"/>
                <a:cs typeface="Arial" panose="020B0604020202020204" pitchFamily="34" charset="0"/>
              </a:rPr>
              <a:t>Porovnání plánování oprav a údržby silnic</a:t>
            </a:r>
          </a:p>
          <a:p>
            <a:pPr marL="285750" indent="-285750">
              <a:buFont typeface="Courier New" panose="02070309020205020404" pitchFamily="49" charset="0"/>
              <a:buChar char="o"/>
            </a:pPr>
            <a:r>
              <a:rPr lang="cs-CZ" sz="1800" dirty="0">
                <a:solidFill>
                  <a:srgbClr val="063E85"/>
                </a:solidFill>
                <a:latin typeface="Arial" panose="020B0604020202020204" pitchFamily="34" charset="0"/>
                <a:cs typeface="Arial" panose="020B0604020202020204" pitchFamily="34" charset="0"/>
              </a:rPr>
              <a:t>Přehled realizovaných a plánovaných oprav v okr. Děčín</a:t>
            </a:r>
          </a:p>
          <a:p>
            <a:pPr marL="285750" indent="-285750">
              <a:buFont typeface="Courier New" panose="02070309020205020404" pitchFamily="49" charset="0"/>
              <a:buChar char="o"/>
            </a:pPr>
            <a:r>
              <a:rPr lang="cs-CZ" sz="1800" dirty="0">
                <a:solidFill>
                  <a:srgbClr val="063E85"/>
                </a:solidFill>
                <a:latin typeface="Arial" panose="020B0604020202020204" pitchFamily="34" charset="0"/>
                <a:cs typeface="Arial" panose="020B0604020202020204" pitchFamily="34" charset="0"/>
              </a:rPr>
              <a:t>Stav mostů v okrese Děčín</a:t>
            </a:r>
          </a:p>
          <a:p>
            <a:pPr marL="285750" indent="-285750">
              <a:buFont typeface="Courier New" panose="02070309020205020404" pitchFamily="49" charset="0"/>
              <a:buChar char="o"/>
            </a:pPr>
            <a:r>
              <a:rPr lang="cs-CZ" sz="1800" dirty="0">
                <a:solidFill>
                  <a:srgbClr val="063E85"/>
                </a:solidFill>
                <a:latin typeface="Arial" panose="020B0604020202020204" pitchFamily="34" charset="0"/>
                <a:cs typeface="Arial" panose="020B0604020202020204" pitchFamily="34" charset="0"/>
              </a:rPr>
              <a:t>Přehled realizovaných oprav 2016–2021</a:t>
            </a:r>
          </a:p>
          <a:p>
            <a:pPr marL="285750" indent="-285750">
              <a:buFont typeface="Courier New" panose="02070309020205020404" pitchFamily="49" charset="0"/>
              <a:buChar char="o"/>
            </a:pPr>
            <a:r>
              <a:rPr lang="cs-CZ" sz="1800" dirty="0">
                <a:solidFill>
                  <a:srgbClr val="063E85"/>
                </a:solidFill>
                <a:latin typeface="Arial" panose="020B0604020202020204" pitchFamily="34" charset="0"/>
                <a:cs typeface="Arial" panose="020B0604020202020204" pitchFamily="34" charset="0"/>
              </a:rPr>
              <a:t>Opravy v přípravě (2022–2023)</a:t>
            </a:r>
          </a:p>
          <a:p>
            <a:pPr marL="285750" indent="-285750">
              <a:buFont typeface="Courier New" panose="02070309020205020404" pitchFamily="49" charset="0"/>
              <a:buChar char="o"/>
            </a:pPr>
            <a:r>
              <a:rPr lang="cs-CZ" sz="1800" dirty="0">
                <a:solidFill>
                  <a:srgbClr val="063E85"/>
                </a:solidFill>
                <a:latin typeface="Arial" panose="020B0604020202020204" pitchFamily="34" charset="0"/>
                <a:cs typeface="Arial" panose="020B0604020202020204" pitchFamily="34" charset="0"/>
              </a:rPr>
              <a:t>Stav silnic v okrese Děčín</a:t>
            </a:r>
          </a:p>
          <a:p>
            <a:pPr marL="1281257" lvl="2" indent="-285750">
              <a:spcBef>
                <a:spcPts val="600"/>
              </a:spcBef>
              <a:buFont typeface="Wingdings" panose="05000000000000000000" pitchFamily="2" charset="2"/>
              <a:buChar char="§"/>
            </a:pPr>
            <a:r>
              <a:rPr lang="cs-CZ" sz="1600" dirty="0">
                <a:solidFill>
                  <a:srgbClr val="0093D3"/>
                </a:solidFill>
                <a:latin typeface="Arial" panose="020B0604020202020204" pitchFamily="34" charset="0"/>
                <a:cs typeface="Arial" panose="020B0604020202020204" pitchFamily="34" charset="0"/>
              </a:rPr>
              <a:t>Vít Plechatý – Správa Chomutov</a:t>
            </a:r>
          </a:p>
          <a:p>
            <a:pPr algn="l"/>
            <a:endParaRPr lang="cs-CZ" sz="2400" dirty="0">
              <a:solidFill>
                <a:srgbClr val="063E85"/>
              </a:solidFill>
              <a:latin typeface="Arial" panose="020B0604020202020204" pitchFamily="34" charset="0"/>
              <a:cs typeface="Arial" panose="020B0604020202020204" pitchFamily="34" charset="0"/>
            </a:endParaRPr>
          </a:p>
          <a:p>
            <a:pPr algn="l"/>
            <a:endParaRPr lang="cs-CZ" sz="2400" dirty="0">
              <a:solidFill>
                <a:srgbClr val="063E85"/>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109833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up)">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up)">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up)">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10">
                                            <p:txEl>
                                              <p:pRg st="3" end="3"/>
                                            </p:txEl>
                                          </p:spTgt>
                                        </p:tgtEl>
                                        <p:attrNameLst>
                                          <p:attrName>style.visibility</p:attrName>
                                        </p:attrNameLst>
                                      </p:cBhvr>
                                      <p:to>
                                        <p:strVal val="visible"/>
                                      </p:to>
                                    </p:set>
                                    <p:animEffect transition="in" filter="wipe(up)">
                                      <p:cBhvr>
                                        <p:cTn id="22" dur="500"/>
                                        <p:tgtEl>
                                          <p:spTgt spid="10">
                                            <p:txEl>
                                              <p:pRg st="3" end="3"/>
                                            </p:txEl>
                                          </p:spTgt>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10">
                                            <p:txEl>
                                              <p:pRg st="4" end="4"/>
                                            </p:txEl>
                                          </p:spTgt>
                                        </p:tgtEl>
                                        <p:attrNameLst>
                                          <p:attrName>style.visibility</p:attrName>
                                        </p:attrNameLst>
                                      </p:cBhvr>
                                      <p:to>
                                        <p:strVal val="visible"/>
                                      </p:to>
                                    </p:set>
                                    <p:animEffect transition="in" filter="wipe(up)">
                                      <p:cBhvr>
                                        <p:cTn id="25" dur="500"/>
                                        <p:tgtEl>
                                          <p:spTgt spid="10">
                                            <p:txEl>
                                              <p:pRg st="4" end="4"/>
                                            </p:txEl>
                                          </p:spTgt>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10">
                                            <p:txEl>
                                              <p:pRg st="5" end="5"/>
                                            </p:txEl>
                                          </p:spTgt>
                                        </p:tgtEl>
                                        <p:attrNameLst>
                                          <p:attrName>style.visibility</p:attrName>
                                        </p:attrNameLst>
                                      </p:cBhvr>
                                      <p:to>
                                        <p:strVal val="visible"/>
                                      </p:to>
                                    </p:set>
                                    <p:animEffect transition="in" filter="wipe(up)">
                                      <p:cBhvr>
                                        <p:cTn id="28" dur="500"/>
                                        <p:tgtEl>
                                          <p:spTgt spid="10">
                                            <p:txEl>
                                              <p:pRg st="5" end="5"/>
                                            </p:txEl>
                                          </p:spTgt>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10">
                                            <p:txEl>
                                              <p:pRg st="6" end="6"/>
                                            </p:txEl>
                                          </p:spTgt>
                                        </p:tgtEl>
                                        <p:attrNameLst>
                                          <p:attrName>style.visibility</p:attrName>
                                        </p:attrNameLst>
                                      </p:cBhvr>
                                      <p:to>
                                        <p:strVal val="visible"/>
                                      </p:to>
                                    </p:set>
                                    <p:animEffect transition="in" filter="wipe(up)">
                                      <p:cBhvr>
                                        <p:cTn id="31" dur="500"/>
                                        <p:tgtEl>
                                          <p:spTgt spid="10">
                                            <p:txEl>
                                              <p:pRg st="6" end="6"/>
                                            </p:txEl>
                                          </p:spTgt>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10">
                                            <p:txEl>
                                              <p:pRg st="7" end="7"/>
                                            </p:txEl>
                                          </p:spTgt>
                                        </p:tgtEl>
                                        <p:attrNameLst>
                                          <p:attrName>style.visibility</p:attrName>
                                        </p:attrNameLst>
                                      </p:cBhvr>
                                      <p:to>
                                        <p:strVal val="visible"/>
                                      </p:to>
                                    </p:set>
                                    <p:animEffect transition="in" filter="wipe(up)">
                                      <p:cBhvr>
                                        <p:cTn id="34" dur="500"/>
                                        <p:tgtEl>
                                          <p:spTgt spid="10">
                                            <p:txEl>
                                              <p:pRg st="7" end="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grpId="0" nodeType="clickEffect">
                                  <p:stCondLst>
                                    <p:cond delay="0"/>
                                  </p:stCondLst>
                                  <p:childTnLst>
                                    <p:set>
                                      <p:cBhvr>
                                        <p:cTn id="38" dur="1" fill="hold">
                                          <p:stCondLst>
                                            <p:cond delay="0"/>
                                          </p:stCondLst>
                                        </p:cTn>
                                        <p:tgtEl>
                                          <p:spTgt spid="10">
                                            <p:txEl>
                                              <p:pRg st="9" end="9"/>
                                            </p:txEl>
                                          </p:spTgt>
                                        </p:tgtEl>
                                        <p:attrNameLst>
                                          <p:attrName>style.visibility</p:attrName>
                                        </p:attrNameLst>
                                      </p:cBhvr>
                                      <p:to>
                                        <p:strVal val="visible"/>
                                      </p:to>
                                    </p:set>
                                    <p:animEffect transition="in" filter="wipe(up)">
                                      <p:cBhvr>
                                        <p:cTn id="39" dur="500"/>
                                        <p:tgtEl>
                                          <p:spTgt spid="10">
                                            <p:txEl>
                                              <p:pRg st="9" end="9"/>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10">
                                            <p:txEl>
                                              <p:pRg st="10" end="10"/>
                                            </p:txEl>
                                          </p:spTgt>
                                        </p:tgtEl>
                                        <p:attrNameLst>
                                          <p:attrName>style.visibility</p:attrName>
                                        </p:attrNameLst>
                                      </p:cBhvr>
                                      <p:to>
                                        <p:strVal val="visible"/>
                                      </p:to>
                                    </p:set>
                                    <p:animEffect transition="in" filter="wipe(up)">
                                      <p:cBhvr>
                                        <p:cTn id="44" dur="500"/>
                                        <p:tgtEl>
                                          <p:spTgt spid="10">
                                            <p:txEl>
                                              <p:pRg st="10" end="10"/>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1" fill="hold" grpId="0" nodeType="clickEffect">
                                  <p:stCondLst>
                                    <p:cond delay="0"/>
                                  </p:stCondLst>
                                  <p:childTnLst>
                                    <p:set>
                                      <p:cBhvr>
                                        <p:cTn id="48" dur="1" fill="hold">
                                          <p:stCondLst>
                                            <p:cond delay="0"/>
                                          </p:stCondLst>
                                        </p:cTn>
                                        <p:tgtEl>
                                          <p:spTgt spid="10">
                                            <p:txEl>
                                              <p:pRg st="11" end="11"/>
                                            </p:txEl>
                                          </p:spTgt>
                                        </p:tgtEl>
                                        <p:attrNameLst>
                                          <p:attrName>style.visibility</p:attrName>
                                        </p:attrNameLst>
                                      </p:cBhvr>
                                      <p:to>
                                        <p:strVal val="visible"/>
                                      </p:to>
                                    </p:set>
                                    <p:animEffect transition="in" filter="wipe(up)">
                                      <p:cBhvr>
                                        <p:cTn id="49" dur="500"/>
                                        <p:tgtEl>
                                          <p:spTgt spid="10">
                                            <p:txEl>
                                              <p:pRg st="11" end="11"/>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1" fill="hold" grpId="0" nodeType="clickEffect">
                                  <p:stCondLst>
                                    <p:cond delay="0"/>
                                  </p:stCondLst>
                                  <p:childTnLst>
                                    <p:set>
                                      <p:cBhvr>
                                        <p:cTn id="53" dur="1" fill="hold">
                                          <p:stCondLst>
                                            <p:cond delay="0"/>
                                          </p:stCondLst>
                                        </p:cTn>
                                        <p:tgtEl>
                                          <p:spTgt spid="10">
                                            <p:txEl>
                                              <p:pRg st="12" end="12"/>
                                            </p:txEl>
                                          </p:spTgt>
                                        </p:tgtEl>
                                        <p:attrNameLst>
                                          <p:attrName>style.visibility</p:attrName>
                                        </p:attrNameLst>
                                      </p:cBhvr>
                                      <p:to>
                                        <p:strVal val="visible"/>
                                      </p:to>
                                    </p:set>
                                    <p:animEffect transition="in" filter="wipe(up)">
                                      <p:cBhvr>
                                        <p:cTn id="54" dur="500"/>
                                        <p:tgtEl>
                                          <p:spTgt spid="10">
                                            <p:txEl>
                                              <p:pRg st="12" end="12"/>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1" fill="hold" grpId="0" nodeType="clickEffect">
                                  <p:stCondLst>
                                    <p:cond delay="0"/>
                                  </p:stCondLst>
                                  <p:childTnLst>
                                    <p:set>
                                      <p:cBhvr>
                                        <p:cTn id="58" dur="1" fill="hold">
                                          <p:stCondLst>
                                            <p:cond delay="0"/>
                                          </p:stCondLst>
                                        </p:cTn>
                                        <p:tgtEl>
                                          <p:spTgt spid="10">
                                            <p:txEl>
                                              <p:pRg st="13" end="13"/>
                                            </p:txEl>
                                          </p:spTgt>
                                        </p:tgtEl>
                                        <p:attrNameLst>
                                          <p:attrName>style.visibility</p:attrName>
                                        </p:attrNameLst>
                                      </p:cBhvr>
                                      <p:to>
                                        <p:strVal val="visible"/>
                                      </p:to>
                                    </p:set>
                                    <p:animEffect transition="in" filter="wipe(up)">
                                      <p:cBhvr>
                                        <p:cTn id="59" dur="500"/>
                                        <p:tgtEl>
                                          <p:spTgt spid="10">
                                            <p:txEl>
                                              <p:pRg st="13" end="13"/>
                                            </p:txEl>
                                          </p:spTgt>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1" fill="hold" grpId="0" nodeType="clickEffect">
                                  <p:stCondLst>
                                    <p:cond delay="0"/>
                                  </p:stCondLst>
                                  <p:childTnLst>
                                    <p:set>
                                      <p:cBhvr>
                                        <p:cTn id="63" dur="1" fill="hold">
                                          <p:stCondLst>
                                            <p:cond delay="0"/>
                                          </p:stCondLst>
                                        </p:cTn>
                                        <p:tgtEl>
                                          <p:spTgt spid="10">
                                            <p:txEl>
                                              <p:pRg st="14" end="14"/>
                                            </p:txEl>
                                          </p:spTgt>
                                        </p:tgtEl>
                                        <p:attrNameLst>
                                          <p:attrName>style.visibility</p:attrName>
                                        </p:attrNameLst>
                                      </p:cBhvr>
                                      <p:to>
                                        <p:strVal val="visible"/>
                                      </p:to>
                                    </p:set>
                                    <p:animEffect transition="in" filter="wipe(up)">
                                      <p:cBhvr>
                                        <p:cTn id="64" dur="500"/>
                                        <p:tgtEl>
                                          <p:spTgt spid="10">
                                            <p:txEl>
                                              <p:pRg st="14" end="14"/>
                                            </p:txEl>
                                          </p:spTgt>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1" fill="hold" grpId="0" nodeType="clickEffect">
                                  <p:stCondLst>
                                    <p:cond delay="0"/>
                                  </p:stCondLst>
                                  <p:childTnLst>
                                    <p:set>
                                      <p:cBhvr>
                                        <p:cTn id="68" dur="1" fill="hold">
                                          <p:stCondLst>
                                            <p:cond delay="0"/>
                                          </p:stCondLst>
                                        </p:cTn>
                                        <p:tgtEl>
                                          <p:spTgt spid="10">
                                            <p:txEl>
                                              <p:pRg st="15" end="15"/>
                                            </p:txEl>
                                          </p:spTgt>
                                        </p:tgtEl>
                                        <p:attrNameLst>
                                          <p:attrName>style.visibility</p:attrName>
                                        </p:attrNameLst>
                                      </p:cBhvr>
                                      <p:to>
                                        <p:strVal val="visible"/>
                                      </p:to>
                                    </p:set>
                                    <p:animEffect transition="in" filter="wipe(up)">
                                      <p:cBhvr>
                                        <p:cTn id="69" dur="500"/>
                                        <p:tgtEl>
                                          <p:spTgt spid="10">
                                            <p:txEl>
                                              <p:pRg st="15" end="15"/>
                                            </p:txEl>
                                          </p:spTgt>
                                        </p:tgtEl>
                                      </p:cBhvr>
                                    </p:animEffect>
                                  </p:childTnLst>
                                </p:cTn>
                              </p:par>
                            </p:childTnLst>
                          </p:cTn>
                        </p:par>
                      </p:childTnLst>
                    </p:cTn>
                  </p:par>
                  <p:par>
                    <p:cTn id="70" fill="hold">
                      <p:stCondLst>
                        <p:cond delay="indefinite"/>
                      </p:stCondLst>
                      <p:childTnLst>
                        <p:par>
                          <p:cTn id="71" fill="hold">
                            <p:stCondLst>
                              <p:cond delay="0"/>
                            </p:stCondLst>
                            <p:childTnLst>
                              <p:par>
                                <p:cTn id="72" presetID="22" presetClass="entr" presetSubtype="1" fill="hold" grpId="0" nodeType="clickEffect">
                                  <p:stCondLst>
                                    <p:cond delay="0"/>
                                  </p:stCondLst>
                                  <p:childTnLst>
                                    <p:set>
                                      <p:cBhvr>
                                        <p:cTn id="73" dur="1" fill="hold">
                                          <p:stCondLst>
                                            <p:cond delay="0"/>
                                          </p:stCondLst>
                                        </p:cTn>
                                        <p:tgtEl>
                                          <p:spTgt spid="10">
                                            <p:txEl>
                                              <p:pRg st="16" end="16"/>
                                            </p:txEl>
                                          </p:spTgt>
                                        </p:tgtEl>
                                        <p:attrNameLst>
                                          <p:attrName>style.visibility</p:attrName>
                                        </p:attrNameLst>
                                      </p:cBhvr>
                                      <p:to>
                                        <p:strVal val="visible"/>
                                      </p:to>
                                    </p:set>
                                    <p:animEffect transition="in" filter="wipe(up)">
                                      <p:cBhvr>
                                        <p:cTn id="74" dur="500"/>
                                        <p:tgtEl>
                                          <p:spTgt spid="10">
                                            <p:txEl>
                                              <p:pRg st="16" end="16"/>
                                            </p:txEl>
                                          </p:spTgt>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1" fill="hold" grpId="0" nodeType="clickEffect">
                                  <p:stCondLst>
                                    <p:cond delay="0"/>
                                  </p:stCondLst>
                                  <p:childTnLst>
                                    <p:set>
                                      <p:cBhvr>
                                        <p:cTn id="78" dur="1" fill="hold">
                                          <p:stCondLst>
                                            <p:cond delay="0"/>
                                          </p:stCondLst>
                                        </p:cTn>
                                        <p:tgtEl>
                                          <p:spTgt spid="10">
                                            <p:txEl>
                                              <p:pRg st="17" end="17"/>
                                            </p:txEl>
                                          </p:spTgt>
                                        </p:tgtEl>
                                        <p:attrNameLst>
                                          <p:attrName>style.visibility</p:attrName>
                                        </p:attrNameLst>
                                      </p:cBhvr>
                                      <p:to>
                                        <p:strVal val="visible"/>
                                      </p:to>
                                    </p:set>
                                    <p:animEffect transition="in" filter="wipe(up)">
                                      <p:cBhvr>
                                        <p:cTn id="79" dur="500"/>
                                        <p:tgtEl>
                                          <p:spTgt spid="10">
                                            <p:txEl>
                                              <p:pRg st="17" end="17"/>
                                            </p:txEl>
                                          </p:spTgt>
                                        </p:tgtEl>
                                      </p:cBhvr>
                                    </p:animEffect>
                                  </p:childTnLst>
                                </p:cTn>
                              </p:par>
                              <p:par>
                                <p:cTn id="80" presetID="22" presetClass="entr" presetSubtype="1" fill="hold" grpId="0" nodeType="withEffect">
                                  <p:stCondLst>
                                    <p:cond delay="0"/>
                                  </p:stCondLst>
                                  <p:childTnLst>
                                    <p:set>
                                      <p:cBhvr>
                                        <p:cTn id="81" dur="1" fill="hold">
                                          <p:stCondLst>
                                            <p:cond delay="0"/>
                                          </p:stCondLst>
                                        </p:cTn>
                                        <p:tgtEl>
                                          <p:spTgt spid="10">
                                            <p:txEl>
                                              <p:pRg st="18" end="18"/>
                                            </p:txEl>
                                          </p:spTgt>
                                        </p:tgtEl>
                                        <p:attrNameLst>
                                          <p:attrName>style.visibility</p:attrName>
                                        </p:attrNameLst>
                                      </p:cBhvr>
                                      <p:to>
                                        <p:strVal val="visible"/>
                                      </p:to>
                                    </p:set>
                                    <p:animEffect transition="in" filter="wipe(up)">
                                      <p:cBhvr>
                                        <p:cTn id="82" dur="500"/>
                                        <p:tgtEl>
                                          <p:spTgt spid="10">
                                            <p:txEl>
                                              <p:pRg st="18" end="1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text 2">
            <a:extLst>
              <a:ext uri="{FF2B5EF4-FFF2-40B4-BE49-F238E27FC236}">
                <a16:creationId xmlns:a16="http://schemas.microsoft.com/office/drawing/2014/main" id="{12EA1CD0-E3DD-4D98-AA80-0D4466809797}"/>
              </a:ext>
            </a:extLst>
          </p:cNvPr>
          <p:cNvSpPr>
            <a:spLocks noGrp="1"/>
          </p:cNvSpPr>
          <p:nvPr>
            <p:ph type="body" sz="quarter" idx="10"/>
          </p:nvPr>
        </p:nvSpPr>
        <p:spPr/>
        <p:txBody>
          <a:bodyPr>
            <a:normAutofit/>
          </a:bodyPr>
          <a:lstStyle/>
          <a:p>
            <a:r>
              <a:rPr lang="cs-CZ" dirty="0"/>
              <a:t>I/62 Děčín–</a:t>
            </a:r>
            <a:r>
              <a:rPr lang="cs-CZ" dirty="0" err="1"/>
              <a:t>Vilsnice</a:t>
            </a:r>
            <a:endParaRPr lang="cs-CZ" dirty="0"/>
          </a:p>
        </p:txBody>
      </p:sp>
      <p:sp>
        <p:nvSpPr>
          <p:cNvPr id="2" name="Nadpis 1">
            <a:extLst>
              <a:ext uri="{FF2B5EF4-FFF2-40B4-BE49-F238E27FC236}">
                <a16:creationId xmlns:a16="http://schemas.microsoft.com/office/drawing/2014/main" id="{9A6EF6CD-B8B8-47C3-9B1B-ABD222168B18}"/>
              </a:ext>
            </a:extLst>
          </p:cNvPr>
          <p:cNvSpPr>
            <a:spLocks noGrp="1"/>
          </p:cNvSpPr>
          <p:nvPr>
            <p:ph type="title"/>
          </p:nvPr>
        </p:nvSpPr>
        <p:spPr/>
        <p:txBody>
          <a:bodyPr/>
          <a:lstStyle/>
          <a:p>
            <a:r>
              <a:rPr lang="cs-CZ" dirty="0"/>
              <a:t>Investiční akce</a:t>
            </a:r>
          </a:p>
        </p:txBody>
      </p:sp>
      <p:pic>
        <p:nvPicPr>
          <p:cNvPr id="6" name="Zástupný symbol obrázku 5" descr="Obsah obrázku text, silnice, směr, scéna&#10;&#10;Popis byl vytvořen automaticky">
            <a:extLst>
              <a:ext uri="{FF2B5EF4-FFF2-40B4-BE49-F238E27FC236}">
                <a16:creationId xmlns:a16="http://schemas.microsoft.com/office/drawing/2014/main" id="{5BCBDF79-3389-49C2-A175-74F7C4A06D60}"/>
              </a:ext>
            </a:extLst>
          </p:cNvPr>
          <p:cNvPicPr>
            <a:picLocks noGrp="1" noChangeAspect="1"/>
          </p:cNvPicPr>
          <p:nvPr>
            <p:ph type="pic" sz="quarter" idx="11"/>
          </p:nvPr>
        </p:nvPicPr>
        <p:blipFill rotWithShape="1">
          <a:blip r:embed="rId3" cstate="print">
            <a:extLst>
              <a:ext uri="{28A0092B-C50C-407E-A947-70E740481C1C}">
                <a14:useLocalDpi xmlns:a14="http://schemas.microsoft.com/office/drawing/2010/main" val="0"/>
              </a:ext>
            </a:extLst>
          </a:blip>
          <a:srcRect l="38159" r="6967"/>
          <a:stretch/>
        </p:blipFill>
        <p:spPr>
          <a:xfrm>
            <a:off x="0" y="315913"/>
            <a:ext cx="5345906" cy="6451935"/>
          </a:xfrm>
        </p:spPr>
      </p:pic>
    </p:spTree>
    <p:extLst>
      <p:ext uri="{BB962C8B-B14F-4D97-AF65-F5344CB8AC3E}">
        <p14:creationId xmlns:p14="http://schemas.microsoft.com/office/powerpoint/2010/main" val="41102463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Nadpis 7">
            <a:extLst>
              <a:ext uri="{FF2B5EF4-FFF2-40B4-BE49-F238E27FC236}">
                <a16:creationId xmlns:a16="http://schemas.microsoft.com/office/drawing/2014/main" id="{AD4C3DB3-7502-4747-854D-AED4C0608A59}"/>
              </a:ext>
            </a:extLst>
          </p:cNvPr>
          <p:cNvSpPr>
            <a:spLocks noGrp="1"/>
          </p:cNvSpPr>
          <p:nvPr>
            <p:ph type="title" idx="4294967295"/>
          </p:nvPr>
        </p:nvSpPr>
        <p:spPr/>
        <p:txBody>
          <a:bodyPr/>
          <a:lstStyle/>
          <a:p>
            <a:r>
              <a:rPr lang="cs-CZ" dirty="0">
                <a:solidFill>
                  <a:schemeClr val="bg1"/>
                </a:solidFill>
              </a:rPr>
              <a:t>Mapa </a:t>
            </a:r>
            <a:r>
              <a:rPr lang="cs-CZ" dirty="0" err="1">
                <a:solidFill>
                  <a:schemeClr val="bg1"/>
                </a:solidFill>
              </a:rPr>
              <a:t>inv</a:t>
            </a:r>
            <a:r>
              <a:rPr lang="cs-CZ" dirty="0">
                <a:solidFill>
                  <a:schemeClr val="bg1"/>
                </a:solidFill>
              </a:rPr>
              <a:t>. akcí</a:t>
            </a:r>
          </a:p>
        </p:txBody>
      </p:sp>
      <p:pic>
        <p:nvPicPr>
          <p:cNvPr id="3" name="Obrázek 2" descr="Obsah obrázku mapa&#10;&#10;Popis byl vytvořen automaticky">
            <a:extLst>
              <a:ext uri="{FF2B5EF4-FFF2-40B4-BE49-F238E27FC236}">
                <a16:creationId xmlns:a16="http://schemas.microsoft.com/office/drawing/2014/main" id="{F7505B7D-E436-4212-868F-D11BEC67782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81"/>
            <a:ext cx="10691813" cy="7559112"/>
          </a:xfrm>
          <a:prstGeom prst="rect">
            <a:avLst/>
          </a:prstGeom>
        </p:spPr>
      </p:pic>
      <p:pic>
        <p:nvPicPr>
          <p:cNvPr id="5" name="Obrázek 4">
            <a:extLst>
              <a:ext uri="{FF2B5EF4-FFF2-40B4-BE49-F238E27FC236}">
                <a16:creationId xmlns:a16="http://schemas.microsoft.com/office/drawing/2014/main" id="{55CF72E8-991D-4C64-8B19-B3AD74DDE55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0" y="281"/>
            <a:ext cx="10691813" cy="7559111"/>
          </a:xfrm>
          <a:prstGeom prst="rect">
            <a:avLst/>
          </a:prstGeom>
        </p:spPr>
      </p:pic>
      <p:pic>
        <p:nvPicPr>
          <p:cNvPr id="7" name="Obrázek 6">
            <a:extLst>
              <a:ext uri="{FF2B5EF4-FFF2-40B4-BE49-F238E27FC236}">
                <a16:creationId xmlns:a16="http://schemas.microsoft.com/office/drawing/2014/main" id="{F82D3FE0-5DE5-44D9-8891-3607FFC19161}"/>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0" y="281"/>
            <a:ext cx="10691813" cy="7559111"/>
          </a:xfrm>
          <a:prstGeom prst="rect">
            <a:avLst/>
          </a:prstGeom>
        </p:spPr>
      </p:pic>
    </p:spTree>
    <p:extLst>
      <p:ext uri="{BB962C8B-B14F-4D97-AF65-F5344CB8AC3E}">
        <p14:creationId xmlns:p14="http://schemas.microsoft.com/office/powerpoint/2010/main" val="37820696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par>
                          <p:cTn id="8" fill="hold">
                            <p:stCondLst>
                              <p:cond delay="2000"/>
                            </p:stCondLst>
                            <p:childTnLst>
                              <p:par>
                                <p:cTn id="9" presetID="10" presetClass="entr" presetSubtype="0" fill="hold" nodeType="afterEffect">
                                  <p:stCondLst>
                                    <p:cond delay="100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2000"/>
                                        <p:tgtEl>
                                          <p:spTgt spid="7"/>
                                        </p:tgtEl>
                                      </p:cBhvr>
                                    </p:animEffect>
                                  </p:childTnLst>
                                </p:cTn>
                              </p:par>
                            </p:childTnLst>
                          </p:cTn>
                        </p:par>
                        <p:par>
                          <p:cTn id="12" fill="hold">
                            <p:stCondLst>
                              <p:cond delay="5000"/>
                            </p:stCondLst>
                            <p:childTnLst>
                              <p:par>
                                <p:cTn id="13" presetID="35" presetClass="emph" presetSubtype="0" repeatCount="indefinite" fill="hold" nodeType="afterEffect">
                                  <p:stCondLst>
                                    <p:cond delay="0"/>
                                  </p:stCondLst>
                                  <p:childTnLst>
                                    <p:anim calcmode="discrete" valueType="str">
                                      <p:cBhvr>
                                        <p:cTn id="14" dur="1000" fill="hold"/>
                                        <p:tgtEl>
                                          <p:spTgt spid="7"/>
                                        </p:tgtEl>
                                        <p:attrNameLst>
                                          <p:attrName>style.visibility</p:attrName>
                                        </p:attrNameLst>
                                      </p:cBhvr>
                                      <p:tavLst>
                                        <p:tav tm="0">
                                          <p:val>
                                            <p:strVal val="hidden"/>
                                          </p:val>
                                        </p:tav>
                                        <p:tav tm="50000">
                                          <p:val>
                                            <p:strVal val="visible"/>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Nadpis 9">
            <a:extLst>
              <a:ext uri="{FF2B5EF4-FFF2-40B4-BE49-F238E27FC236}">
                <a16:creationId xmlns:a16="http://schemas.microsoft.com/office/drawing/2014/main" id="{CE69416C-4045-4462-AE3C-57F9D50CEA54}"/>
              </a:ext>
            </a:extLst>
          </p:cNvPr>
          <p:cNvSpPr>
            <a:spLocks noGrp="1"/>
          </p:cNvSpPr>
          <p:nvPr>
            <p:ph type="title" idx="4294967295"/>
          </p:nvPr>
        </p:nvSpPr>
        <p:spPr>
          <a:xfrm>
            <a:off x="5527964" y="5601161"/>
            <a:ext cx="4586198" cy="778333"/>
          </a:xfrm>
        </p:spPr>
        <p:txBody>
          <a:bodyPr/>
          <a:lstStyle/>
          <a:p>
            <a:r>
              <a:rPr lang="cs-CZ" dirty="0">
                <a:solidFill>
                  <a:schemeClr val="bg1"/>
                </a:solidFill>
              </a:rPr>
              <a:t>I/9 Lesné, přeložka</a:t>
            </a:r>
          </a:p>
        </p:txBody>
      </p:sp>
      <p:pic>
        <p:nvPicPr>
          <p:cNvPr id="8" name="Obrázek 7">
            <a:extLst>
              <a:ext uri="{FF2B5EF4-FFF2-40B4-BE49-F238E27FC236}">
                <a16:creationId xmlns:a16="http://schemas.microsoft.com/office/drawing/2014/main" id="{4826866D-949B-4A4F-9418-024E449C5077}"/>
              </a:ext>
            </a:extLst>
          </p:cNvPr>
          <p:cNvPicPr>
            <a:picLocks noChangeAspect="1"/>
          </p:cNvPicPr>
          <p:nvPr/>
        </p:nvPicPr>
        <p:blipFill rotWithShape="1">
          <a:blip r:embed="rId2">
            <a:extLst>
              <a:ext uri="{28A0092B-C50C-407E-A947-70E740481C1C}">
                <a14:useLocalDpi xmlns:a14="http://schemas.microsoft.com/office/drawing/2010/main" val="0"/>
              </a:ext>
            </a:extLst>
          </a:blip>
          <a:srcRect l="15910" r="12"/>
          <a:stretch/>
        </p:blipFill>
        <p:spPr>
          <a:xfrm>
            <a:off x="0" y="339436"/>
            <a:ext cx="5345114" cy="6428761"/>
          </a:xfrm>
          <a:prstGeom prst="rect">
            <a:avLst/>
          </a:prstGeom>
        </p:spPr>
      </p:pic>
      <p:sp>
        <p:nvSpPr>
          <p:cNvPr id="2" name="Nadpis 1">
            <a:extLst>
              <a:ext uri="{FF2B5EF4-FFF2-40B4-BE49-F238E27FC236}">
                <a16:creationId xmlns:a16="http://schemas.microsoft.com/office/drawing/2014/main" id="{52F5832E-09E4-4A07-91BD-422C8585E724}"/>
              </a:ext>
            </a:extLst>
          </p:cNvPr>
          <p:cNvSpPr txBox="1">
            <a:spLocks/>
          </p:cNvSpPr>
          <p:nvPr/>
        </p:nvSpPr>
        <p:spPr>
          <a:xfrm>
            <a:off x="5527965" y="339436"/>
            <a:ext cx="4643150" cy="774760"/>
          </a:xfrm>
          <a:prstGeom prst="rect">
            <a:avLst/>
          </a:prstGeom>
        </p:spPr>
        <p:txBody>
          <a:bodyPr anchor="ctr">
            <a:normAutofit fontScale="85000" lnSpcReduction="10000"/>
          </a:bodyPr>
          <a:lstStyle>
            <a:lvl1pPr algn="l" defTabSz="1069122" rtl="0" eaLnBrk="1" latinLnBrk="0" hangingPunct="1">
              <a:spcBef>
                <a:spcPct val="0"/>
              </a:spcBef>
              <a:buNone/>
              <a:defRPr sz="3508" b="1" kern="1200">
                <a:solidFill>
                  <a:srgbClr val="0093D3"/>
                </a:solidFill>
                <a:latin typeface="Arial" pitchFamily="34" charset="0"/>
                <a:ea typeface="+mj-ea"/>
                <a:cs typeface="Arial" pitchFamily="34" charset="0"/>
              </a:defRPr>
            </a:lvl1pPr>
          </a:lstStyle>
          <a:p>
            <a:r>
              <a:rPr lang="cs-CZ" sz="3200" dirty="0"/>
              <a:t>I/13 Děčín, OK Benešovská</a:t>
            </a:r>
          </a:p>
        </p:txBody>
      </p:sp>
      <p:sp>
        <p:nvSpPr>
          <p:cNvPr id="3" name="TextovéPole 2">
            <a:extLst>
              <a:ext uri="{FF2B5EF4-FFF2-40B4-BE49-F238E27FC236}">
                <a16:creationId xmlns:a16="http://schemas.microsoft.com/office/drawing/2014/main" id="{93329FA6-2FBE-4A55-AA17-F39B0EF7BDA3}"/>
              </a:ext>
            </a:extLst>
          </p:cNvPr>
          <p:cNvSpPr txBox="1"/>
          <p:nvPr/>
        </p:nvSpPr>
        <p:spPr>
          <a:xfrm>
            <a:off x="5638800" y="2078353"/>
            <a:ext cx="4532314" cy="3781548"/>
          </a:xfrm>
          <a:prstGeom prst="rect">
            <a:avLst/>
          </a:prstGeom>
          <a:noFill/>
        </p:spPr>
        <p:txBody>
          <a:bodyPr wrap="square" lIns="0" tIns="0" rIns="0" bIns="0">
            <a:spAutoFit/>
          </a:bodyPr>
          <a:lstStyle/>
          <a:p>
            <a:pPr algn="just"/>
            <a:r>
              <a:rPr lang="cs-CZ" sz="2000" b="1" baseline="30000" dirty="0"/>
              <a:t>Předmětem stavby je přestavba stykové křižovatky Benešovské a </a:t>
            </a:r>
            <a:r>
              <a:rPr lang="cs-CZ" sz="2000" b="1" baseline="30000" dirty="0" err="1"/>
              <a:t>Folknářské</a:t>
            </a:r>
            <a:r>
              <a:rPr lang="cs-CZ" sz="2000" b="1" baseline="30000" dirty="0"/>
              <a:t> ulice v Děčíně na okružní křižovatku s úpravou navazující komunikace II/262. Součástí je také rozšíření a úpravy souvisejících inženýrských sítí.   </a:t>
            </a:r>
            <a:endParaRPr lang="cs-CZ" sz="2000" baseline="30000" dirty="0"/>
          </a:p>
          <a:p>
            <a:pPr algn="just"/>
            <a:endParaRPr lang="cs-CZ" baseline="30000" dirty="0"/>
          </a:p>
          <a:p>
            <a:pPr algn="just"/>
            <a:r>
              <a:rPr lang="cs-CZ" sz="2000" baseline="30000" dirty="0"/>
              <a:t>Stavba je nezbytná pro vyvedení silnice I/13 z Děčína ve směru na Liberec buď v trase Děčín–Manušice, nebo Děčín–Ludvíkovice.</a:t>
            </a:r>
          </a:p>
          <a:p>
            <a:pPr algn="just"/>
            <a:endParaRPr lang="cs-CZ" sz="2000" baseline="30000" dirty="0"/>
          </a:p>
          <a:p>
            <a:pPr marL="342900" indent="-342900" algn="just">
              <a:buFont typeface="Arial" panose="020B0604020202020204" pitchFamily="34" charset="0"/>
              <a:buChar char="•"/>
            </a:pPr>
            <a:r>
              <a:rPr lang="cs-CZ" sz="2000" baseline="30000" dirty="0"/>
              <a:t>Z důvodu plánu Ústeckého kraje na rekonstrukci silnice II/262 (zasahující do tohoto záměru) se spolufinancováním z dotací (udržitelnost 5 let) bude příprava přerušena ve stupni získaného územního rozhodnutí. V případě pokračování příprav lze realizaci provést nejdříve v r. 2025, a to právě až po skončení udržitelnosti dotačního projektu rekonstrukce stávající II/262.</a:t>
            </a:r>
          </a:p>
        </p:txBody>
      </p:sp>
      <p:pic>
        <p:nvPicPr>
          <p:cNvPr id="5" name="Obrázek 4">
            <a:extLst>
              <a:ext uri="{FF2B5EF4-FFF2-40B4-BE49-F238E27FC236}">
                <a16:creationId xmlns:a16="http://schemas.microsoft.com/office/drawing/2014/main" id="{8D8B2C16-E9B2-4E21-A6BD-B19ADE4C74B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5657150" y="1119701"/>
            <a:ext cx="4495612" cy="742363"/>
          </a:xfrm>
          <a:prstGeom prst="rect">
            <a:avLst/>
          </a:prstGeom>
        </p:spPr>
      </p:pic>
    </p:spTree>
    <p:extLst>
      <p:ext uri="{BB962C8B-B14F-4D97-AF65-F5344CB8AC3E}">
        <p14:creationId xmlns:p14="http://schemas.microsoft.com/office/powerpoint/2010/main" val="261346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1000"/>
                                        <p:tgtEl>
                                          <p:spTgt spid="8"/>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1" fill="hold" grpId="0" nodeType="afterEffect">
                                  <p:stCondLst>
                                    <p:cond delay="500"/>
                                  </p:stCondLst>
                                  <p:childTnLst>
                                    <p:set>
                                      <p:cBhvr>
                                        <p:cTn id="18" dur="1" fill="hold">
                                          <p:stCondLst>
                                            <p:cond delay="0"/>
                                          </p:stCondLst>
                                        </p:cTn>
                                        <p:tgtEl>
                                          <p:spTgt spid="3"/>
                                        </p:tgtEl>
                                        <p:attrNameLst>
                                          <p:attrName>style.visibility</p:attrName>
                                        </p:attrNameLst>
                                      </p:cBhvr>
                                      <p:to>
                                        <p:strVal val="visible"/>
                                      </p:to>
                                    </p:set>
                                    <p:animEffect transition="in" filter="wipe(up)">
                                      <p:cBhvr>
                                        <p:cTn id="19"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Nadpis 9">
            <a:extLst>
              <a:ext uri="{FF2B5EF4-FFF2-40B4-BE49-F238E27FC236}">
                <a16:creationId xmlns:a16="http://schemas.microsoft.com/office/drawing/2014/main" id="{CE69416C-4045-4462-AE3C-57F9D50CEA54}"/>
              </a:ext>
            </a:extLst>
          </p:cNvPr>
          <p:cNvSpPr>
            <a:spLocks noGrp="1"/>
          </p:cNvSpPr>
          <p:nvPr>
            <p:ph type="title" idx="4294967295"/>
          </p:nvPr>
        </p:nvSpPr>
        <p:spPr>
          <a:xfrm>
            <a:off x="5527964" y="5601161"/>
            <a:ext cx="4586198" cy="778333"/>
          </a:xfrm>
        </p:spPr>
        <p:txBody>
          <a:bodyPr/>
          <a:lstStyle/>
          <a:p>
            <a:r>
              <a:rPr lang="cs-CZ" dirty="0">
                <a:solidFill>
                  <a:schemeClr val="bg1"/>
                </a:solidFill>
              </a:rPr>
              <a:t>I/9 Lesné, přeložka</a:t>
            </a:r>
          </a:p>
        </p:txBody>
      </p:sp>
      <p:pic>
        <p:nvPicPr>
          <p:cNvPr id="8" name="Obrázek 7">
            <a:extLst>
              <a:ext uri="{FF2B5EF4-FFF2-40B4-BE49-F238E27FC236}">
                <a16:creationId xmlns:a16="http://schemas.microsoft.com/office/drawing/2014/main" id="{4826866D-949B-4A4F-9418-024E449C5077}"/>
              </a:ext>
            </a:extLst>
          </p:cNvPr>
          <p:cNvPicPr>
            <a:picLocks noChangeAspect="1"/>
          </p:cNvPicPr>
          <p:nvPr/>
        </p:nvPicPr>
        <p:blipFill rotWithShape="1">
          <a:blip r:embed="rId2">
            <a:extLst>
              <a:ext uri="{28A0092B-C50C-407E-A947-70E740481C1C}">
                <a14:useLocalDpi xmlns:a14="http://schemas.microsoft.com/office/drawing/2010/main" val="0"/>
              </a:ext>
            </a:extLst>
          </a:blip>
          <a:srcRect l="1641" r="1641"/>
          <a:stretch/>
        </p:blipFill>
        <p:spPr>
          <a:xfrm>
            <a:off x="0" y="587145"/>
            <a:ext cx="5345906" cy="5576251"/>
          </a:xfrm>
          <a:prstGeom prst="rect">
            <a:avLst/>
          </a:prstGeom>
        </p:spPr>
      </p:pic>
      <p:sp>
        <p:nvSpPr>
          <p:cNvPr id="2" name="Nadpis 1">
            <a:extLst>
              <a:ext uri="{FF2B5EF4-FFF2-40B4-BE49-F238E27FC236}">
                <a16:creationId xmlns:a16="http://schemas.microsoft.com/office/drawing/2014/main" id="{52F5832E-09E4-4A07-91BD-422C8585E724}"/>
              </a:ext>
            </a:extLst>
          </p:cNvPr>
          <p:cNvSpPr txBox="1">
            <a:spLocks/>
          </p:cNvSpPr>
          <p:nvPr/>
        </p:nvSpPr>
        <p:spPr>
          <a:xfrm>
            <a:off x="5527965" y="339436"/>
            <a:ext cx="4643150" cy="774760"/>
          </a:xfrm>
          <a:prstGeom prst="rect">
            <a:avLst/>
          </a:prstGeom>
        </p:spPr>
        <p:txBody>
          <a:bodyPr anchor="ctr">
            <a:normAutofit/>
          </a:bodyPr>
          <a:lstStyle>
            <a:lvl1pPr algn="l" defTabSz="1069122" rtl="0" eaLnBrk="1" latinLnBrk="0" hangingPunct="1">
              <a:spcBef>
                <a:spcPct val="0"/>
              </a:spcBef>
              <a:buNone/>
              <a:defRPr sz="3508" b="1" kern="1200">
                <a:solidFill>
                  <a:srgbClr val="0093D3"/>
                </a:solidFill>
                <a:latin typeface="Arial" pitchFamily="34" charset="0"/>
                <a:ea typeface="+mj-ea"/>
                <a:cs typeface="Arial" pitchFamily="34" charset="0"/>
              </a:defRPr>
            </a:lvl1pPr>
          </a:lstStyle>
          <a:p>
            <a:r>
              <a:rPr lang="cs-CZ" sz="3200" dirty="0"/>
              <a:t>I/13 Děčín – Manušice</a:t>
            </a:r>
          </a:p>
        </p:txBody>
      </p:sp>
      <p:sp>
        <p:nvSpPr>
          <p:cNvPr id="3" name="TextovéPole 2">
            <a:extLst>
              <a:ext uri="{FF2B5EF4-FFF2-40B4-BE49-F238E27FC236}">
                <a16:creationId xmlns:a16="http://schemas.microsoft.com/office/drawing/2014/main" id="{93329FA6-2FBE-4A55-AA17-F39B0EF7BDA3}"/>
              </a:ext>
            </a:extLst>
          </p:cNvPr>
          <p:cNvSpPr txBox="1"/>
          <p:nvPr/>
        </p:nvSpPr>
        <p:spPr>
          <a:xfrm>
            <a:off x="5638800" y="2078353"/>
            <a:ext cx="4532314" cy="4401205"/>
          </a:xfrm>
          <a:prstGeom prst="rect">
            <a:avLst/>
          </a:prstGeom>
          <a:noFill/>
        </p:spPr>
        <p:txBody>
          <a:bodyPr wrap="square" lIns="0" tIns="0" rIns="0" bIns="0">
            <a:spAutoFit/>
          </a:bodyPr>
          <a:lstStyle/>
          <a:p>
            <a:pPr algn="just"/>
            <a:r>
              <a:rPr lang="cs-CZ" sz="2000" b="1" baseline="30000" dirty="0"/>
              <a:t>Zcela nové vedení silnice I/13 mezi Děčínem, Benešovem nad Ploučnicí a Manušicemi odstraní řadu dopravních závad na této významné komunikaci. </a:t>
            </a:r>
          </a:p>
          <a:p>
            <a:pPr algn="just"/>
            <a:endParaRPr lang="cs-CZ" sz="2000" b="1" baseline="30000" dirty="0"/>
          </a:p>
          <a:p>
            <a:pPr marL="342900" indent="-342900" algn="just">
              <a:buFont typeface="Arial" panose="020B0604020202020204" pitchFamily="34" charset="0"/>
              <a:buChar char="•"/>
            </a:pPr>
            <a:r>
              <a:rPr lang="cs-CZ" sz="2000" baseline="30000" dirty="0"/>
              <a:t>Souhlasné stanovisko MŽP ČR k tomuto záměru bylo vydáno 31. 10. 2003. Na stavbu je zpracována technická studie výsledné trasy dle závěrů EIA. Trasa přeložky je zapsána jako veřejně prospěšná stavba ve schválených Zásadách územního rozvoje Ústeckého kraje a je zahrnuta i do schválených Zásad územního rozvoje Libereckého kraje.</a:t>
            </a:r>
          </a:p>
          <a:p>
            <a:pPr marL="342900" indent="-342900" algn="just">
              <a:buFont typeface="Arial" panose="020B0604020202020204" pitchFamily="34" charset="0"/>
              <a:buChar char="•"/>
            </a:pPr>
            <a:r>
              <a:rPr lang="cs-CZ" sz="2000" baseline="30000" dirty="0"/>
              <a:t>V rámci přípravy stavby byla provedena aktualizace technické studie v části mezi Děčínem a Benešovem nad Ploučnicí a v 08/2018 mezi Benešovem nad Ploučnicí a Manušicemi.</a:t>
            </a:r>
          </a:p>
          <a:p>
            <a:pPr marL="342900" indent="-342900" algn="just">
              <a:buFont typeface="Arial" panose="020B0604020202020204" pitchFamily="34" charset="0"/>
              <a:buChar char="•"/>
            </a:pPr>
            <a:r>
              <a:rPr lang="cs-CZ" sz="2000" baseline="30000" dirty="0"/>
              <a:t>Zpracovává se dokumentace EIA. Dne 29. 6. 2020 bylo zveřejněno oznámení o zahájení zjišťovacího řízení. Dne 3. 9. 2020 vydal KÚ ÚK závěr zjišťovacího řízení, podle něhož může mít záměr významný vliv na životní prostředí a veřejné zdraví a bude posuzován podle zákona.</a:t>
            </a:r>
          </a:p>
        </p:txBody>
      </p:sp>
      <p:pic>
        <p:nvPicPr>
          <p:cNvPr id="5" name="Obrázek 4">
            <a:extLst>
              <a:ext uri="{FF2B5EF4-FFF2-40B4-BE49-F238E27FC236}">
                <a16:creationId xmlns:a16="http://schemas.microsoft.com/office/drawing/2014/main" id="{8D8B2C16-E9B2-4E21-A6BD-B19ADE4C74B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5657150" y="1121710"/>
            <a:ext cx="4495612" cy="738342"/>
          </a:xfrm>
          <a:prstGeom prst="rect">
            <a:avLst/>
          </a:prstGeom>
        </p:spPr>
      </p:pic>
    </p:spTree>
    <p:extLst>
      <p:ext uri="{BB962C8B-B14F-4D97-AF65-F5344CB8AC3E}">
        <p14:creationId xmlns:p14="http://schemas.microsoft.com/office/powerpoint/2010/main" val="1727136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1000"/>
                                        <p:tgtEl>
                                          <p:spTgt spid="8"/>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1" fill="hold" grpId="0" nodeType="afterEffect">
                                  <p:stCondLst>
                                    <p:cond delay="500"/>
                                  </p:stCondLst>
                                  <p:childTnLst>
                                    <p:set>
                                      <p:cBhvr>
                                        <p:cTn id="18" dur="1" fill="hold">
                                          <p:stCondLst>
                                            <p:cond delay="0"/>
                                          </p:stCondLst>
                                        </p:cTn>
                                        <p:tgtEl>
                                          <p:spTgt spid="3"/>
                                        </p:tgtEl>
                                        <p:attrNameLst>
                                          <p:attrName>style.visibility</p:attrName>
                                        </p:attrNameLst>
                                      </p:cBhvr>
                                      <p:to>
                                        <p:strVal val="visible"/>
                                      </p:to>
                                    </p:set>
                                    <p:animEffect transition="in" filter="wipe(up)">
                                      <p:cBhvr>
                                        <p:cTn id="19"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Nadpis 9">
            <a:extLst>
              <a:ext uri="{FF2B5EF4-FFF2-40B4-BE49-F238E27FC236}">
                <a16:creationId xmlns:a16="http://schemas.microsoft.com/office/drawing/2014/main" id="{CE69416C-4045-4462-AE3C-57F9D50CEA54}"/>
              </a:ext>
            </a:extLst>
          </p:cNvPr>
          <p:cNvSpPr>
            <a:spLocks noGrp="1"/>
          </p:cNvSpPr>
          <p:nvPr>
            <p:ph type="title" idx="4294967295"/>
          </p:nvPr>
        </p:nvSpPr>
        <p:spPr>
          <a:xfrm>
            <a:off x="5527964" y="5601161"/>
            <a:ext cx="4586198" cy="778333"/>
          </a:xfrm>
        </p:spPr>
        <p:txBody>
          <a:bodyPr/>
          <a:lstStyle/>
          <a:p>
            <a:r>
              <a:rPr lang="cs-CZ" dirty="0">
                <a:solidFill>
                  <a:schemeClr val="bg1"/>
                </a:solidFill>
              </a:rPr>
              <a:t>I/9 Lesné, přeložka</a:t>
            </a:r>
          </a:p>
        </p:txBody>
      </p:sp>
      <p:pic>
        <p:nvPicPr>
          <p:cNvPr id="8" name="Obrázek 7">
            <a:extLst>
              <a:ext uri="{FF2B5EF4-FFF2-40B4-BE49-F238E27FC236}">
                <a16:creationId xmlns:a16="http://schemas.microsoft.com/office/drawing/2014/main" id="{4826866D-949B-4A4F-9418-024E449C5077}"/>
              </a:ext>
            </a:extLst>
          </p:cNvPr>
          <p:cNvPicPr>
            <a:picLocks noChangeAspect="1"/>
          </p:cNvPicPr>
          <p:nvPr/>
        </p:nvPicPr>
        <p:blipFill rotWithShape="1">
          <a:blip r:embed="rId2">
            <a:extLst>
              <a:ext uri="{28A0092B-C50C-407E-A947-70E740481C1C}">
                <a14:useLocalDpi xmlns:a14="http://schemas.microsoft.com/office/drawing/2010/main" val="0"/>
              </a:ext>
            </a:extLst>
          </a:blip>
          <a:srcRect l="2900" r="227"/>
          <a:stretch/>
        </p:blipFill>
        <p:spPr>
          <a:xfrm>
            <a:off x="0" y="587145"/>
            <a:ext cx="5345906" cy="5576251"/>
          </a:xfrm>
          <a:prstGeom prst="rect">
            <a:avLst/>
          </a:prstGeom>
        </p:spPr>
      </p:pic>
      <p:sp>
        <p:nvSpPr>
          <p:cNvPr id="2" name="Nadpis 1">
            <a:extLst>
              <a:ext uri="{FF2B5EF4-FFF2-40B4-BE49-F238E27FC236}">
                <a16:creationId xmlns:a16="http://schemas.microsoft.com/office/drawing/2014/main" id="{52F5832E-09E4-4A07-91BD-422C8585E724}"/>
              </a:ext>
            </a:extLst>
          </p:cNvPr>
          <p:cNvSpPr txBox="1">
            <a:spLocks/>
          </p:cNvSpPr>
          <p:nvPr/>
        </p:nvSpPr>
        <p:spPr>
          <a:xfrm>
            <a:off x="5527965" y="339436"/>
            <a:ext cx="4643150" cy="774760"/>
          </a:xfrm>
          <a:prstGeom prst="rect">
            <a:avLst/>
          </a:prstGeom>
        </p:spPr>
        <p:txBody>
          <a:bodyPr anchor="ctr">
            <a:normAutofit fontScale="92500"/>
          </a:bodyPr>
          <a:lstStyle>
            <a:lvl1pPr algn="l" defTabSz="1069122" rtl="0" eaLnBrk="1" latinLnBrk="0" hangingPunct="1">
              <a:spcBef>
                <a:spcPct val="0"/>
              </a:spcBef>
              <a:buNone/>
              <a:defRPr sz="3508" b="1" kern="1200">
                <a:solidFill>
                  <a:srgbClr val="0093D3"/>
                </a:solidFill>
                <a:latin typeface="Arial" pitchFamily="34" charset="0"/>
                <a:ea typeface="+mj-ea"/>
                <a:cs typeface="Arial" pitchFamily="34" charset="0"/>
              </a:defRPr>
            </a:lvl1pPr>
          </a:lstStyle>
          <a:p>
            <a:r>
              <a:rPr lang="cs-CZ" sz="3200" dirty="0"/>
              <a:t>I/13 Děčín – Ludvíkovice</a:t>
            </a:r>
          </a:p>
        </p:txBody>
      </p:sp>
      <p:sp>
        <p:nvSpPr>
          <p:cNvPr id="3" name="TextovéPole 2">
            <a:extLst>
              <a:ext uri="{FF2B5EF4-FFF2-40B4-BE49-F238E27FC236}">
                <a16:creationId xmlns:a16="http://schemas.microsoft.com/office/drawing/2014/main" id="{93329FA6-2FBE-4A55-AA17-F39B0EF7BDA3}"/>
              </a:ext>
            </a:extLst>
          </p:cNvPr>
          <p:cNvSpPr txBox="1"/>
          <p:nvPr/>
        </p:nvSpPr>
        <p:spPr>
          <a:xfrm>
            <a:off x="5638800" y="2078353"/>
            <a:ext cx="4532314" cy="4811574"/>
          </a:xfrm>
          <a:prstGeom prst="rect">
            <a:avLst/>
          </a:prstGeom>
          <a:noFill/>
        </p:spPr>
        <p:txBody>
          <a:bodyPr wrap="square" lIns="0" tIns="0" rIns="0" bIns="0">
            <a:spAutoFit/>
          </a:bodyPr>
          <a:lstStyle/>
          <a:p>
            <a:pPr algn="just"/>
            <a:r>
              <a:rPr lang="cs-CZ" sz="2000" b="1" baseline="30000" dirty="0"/>
              <a:t>Cílem projektu je přeložka silnice I/13 v Děčíně mimo zástavbu Kamenické ulice do trasy tzv. </a:t>
            </a:r>
            <a:r>
              <a:rPr lang="cs-CZ" sz="2000" b="1" baseline="30000" dirty="0" err="1"/>
              <a:t>Folknářské</a:t>
            </a:r>
            <a:r>
              <a:rPr lang="cs-CZ" sz="2000" b="1" baseline="30000" dirty="0"/>
              <a:t> spojky mimo zástavbu města. </a:t>
            </a:r>
          </a:p>
          <a:p>
            <a:pPr algn="just"/>
            <a:endParaRPr lang="cs-CZ" sz="2000" b="1" baseline="30000" dirty="0"/>
          </a:p>
          <a:p>
            <a:pPr marL="342900" indent="-342900" algn="just">
              <a:buFont typeface="Arial" panose="020B0604020202020204" pitchFamily="34" charset="0"/>
              <a:buChar char="•"/>
            </a:pPr>
            <a:r>
              <a:rPr lang="cs-CZ" sz="2000" baseline="30000" dirty="0"/>
              <a:t>Na stavbu je zpracována vyhledávací studie z roku 2010. V 04/2018 byly na GŘ ŘSD schváleny varianty pro posuzování vlivu stavby na životní prostředí a bylo odsouhlaseno pokračování na zpracování vrácené dokumentace EIA.</a:t>
            </a:r>
          </a:p>
          <a:p>
            <a:pPr marL="342900" indent="-342900" algn="just">
              <a:buFont typeface="Arial" panose="020B0604020202020204" pitchFamily="34" charset="0"/>
              <a:buChar char="•"/>
            </a:pPr>
            <a:r>
              <a:rPr lang="cs-CZ" sz="2000" baseline="30000" dirty="0"/>
              <a:t>Dne 11. 1. 2019 byla přepracovaná dokumentace EIA předána na KÚ ÚK k projednání dle zákona č. 100. Dne 21. 3. 2019 proběhlo v Děčíně veřejné projednání. Dne 11. 6. 2019 bylo vydáno souhlasné závazné stanovisko EIA k tomuto záměru (platnost na 7 let).</a:t>
            </a:r>
          </a:p>
          <a:p>
            <a:pPr marL="342900" indent="-342900" algn="just">
              <a:buFont typeface="Arial" panose="020B0604020202020204" pitchFamily="34" charset="0"/>
              <a:buChar char="•"/>
            </a:pPr>
            <a:r>
              <a:rPr lang="cs-CZ" sz="2000" baseline="30000" dirty="0"/>
              <a:t>Je zpracován a připraven záměr projektu (včetně ekonomického hodnocení proveditelnosti) k předložení CK MD.</a:t>
            </a:r>
          </a:p>
          <a:p>
            <a:pPr marL="342900" indent="-342900" algn="just">
              <a:buFont typeface="Arial" panose="020B0604020202020204" pitchFamily="34" charset="0"/>
              <a:buChar char="•"/>
            </a:pPr>
            <a:r>
              <a:rPr lang="cs-CZ" sz="2000" baseline="30000" dirty="0"/>
              <a:t>V další fázi přípravy bude nutné zajistit zpracování předběžného inženýrskogeologického průzkum </a:t>
            </a:r>
            <a:br>
              <a:rPr lang="cs-CZ" sz="2000" baseline="30000" dirty="0"/>
            </a:br>
            <a:r>
              <a:rPr lang="cs-CZ" sz="2000" baseline="30000" dirty="0"/>
              <a:t>s důrazem na sesuvná území v řešené oblasti a na hydrogeologické poměry a poté bude pokračovat projektová příprava akce dokumentací pro územní řízení.</a:t>
            </a:r>
          </a:p>
        </p:txBody>
      </p:sp>
      <p:pic>
        <p:nvPicPr>
          <p:cNvPr id="5" name="Obrázek 4">
            <a:extLst>
              <a:ext uri="{FF2B5EF4-FFF2-40B4-BE49-F238E27FC236}">
                <a16:creationId xmlns:a16="http://schemas.microsoft.com/office/drawing/2014/main" id="{8D8B2C16-E9B2-4E21-A6BD-B19ADE4C74B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5657150" y="1121143"/>
            <a:ext cx="4495612" cy="739477"/>
          </a:xfrm>
          <a:prstGeom prst="rect">
            <a:avLst/>
          </a:prstGeom>
        </p:spPr>
      </p:pic>
    </p:spTree>
    <p:extLst>
      <p:ext uri="{BB962C8B-B14F-4D97-AF65-F5344CB8AC3E}">
        <p14:creationId xmlns:p14="http://schemas.microsoft.com/office/powerpoint/2010/main" val="323359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1000"/>
                                        <p:tgtEl>
                                          <p:spTgt spid="8"/>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1" fill="hold" grpId="0" nodeType="afterEffect">
                                  <p:stCondLst>
                                    <p:cond delay="500"/>
                                  </p:stCondLst>
                                  <p:childTnLst>
                                    <p:set>
                                      <p:cBhvr>
                                        <p:cTn id="18" dur="1" fill="hold">
                                          <p:stCondLst>
                                            <p:cond delay="0"/>
                                          </p:stCondLst>
                                        </p:cTn>
                                        <p:tgtEl>
                                          <p:spTgt spid="3"/>
                                        </p:tgtEl>
                                        <p:attrNameLst>
                                          <p:attrName>style.visibility</p:attrName>
                                        </p:attrNameLst>
                                      </p:cBhvr>
                                      <p:to>
                                        <p:strVal val="visible"/>
                                      </p:to>
                                    </p:set>
                                    <p:animEffect transition="in" filter="wipe(up)">
                                      <p:cBhvr>
                                        <p:cTn id="19"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Nadpis 9">
            <a:extLst>
              <a:ext uri="{FF2B5EF4-FFF2-40B4-BE49-F238E27FC236}">
                <a16:creationId xmlns:a16="http://schemas.microsoft.com/office/drawing/2014/main" id="{CE69416C-4045-4462-AE3C-57F9D50CEA54}"/>
              </a:ext>
            </a:extLst>
          </p:cNvPr>
          <p:cNvSpPr>
            <a:spLocks noGrp="1"/>
          </p:cNvSpPr>
          <p:nvPr>
            <p:ph type="title" idx="4294967295"/>
          </p:nvPr>
        </p:nvSpPr>
        <p:spPr>
          <a:xfrm>
            <a:off x="5527964" y="5601161"/>
            <a:ext cx="4586198" cy="778333"/>
          </a:xfrm>
        </p:spPr>
        <p:txBody>
          <a:bodyPr/>
          <a:lstStyle/>
          <a:p>
            <a:r>
              <a:rPr lang="cs-CZ" dirty="0">
                <a:solidFill>
                  <a:schemeClr val="bg1"/>
                </a:solidFill>
              </a:rPr>
              <a:t>I/9 Lesné, přeložka</a:t>
            </a:r>
          </a:p>
        </p:txBody>
      </p:sp>
      <p:pic>
        <p:nvPicPr>
          <p:cNvPr id="8" name="Obrázek 7">
            <a:extLst>
              <a:ext uri="{FF2B5EF4-FFF2-40B4-BE49-F238E27FC236}">
                <a16:creationId xmlns:a16="http://schemas.microsoft.com/office/drawing/2014/main" id="{4826866D-949B-4A4F-9418-024E449C507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4710" r="36939"/>
          <a:stretch/>
        </p:blipFill>
        <p:spPr>
          <a:xfrm>
            <a:off x="0" y="339436"/>
            <a:ext cx="5345114" cy="6428761"/>
          </a:xfrm>
          <a:prstGeom prst="rect">
            <a:avLst/>
          </a:prstGeom>
        </p:spPr>
      </p:pic>
      <p:sp>
        <p:nvSpPr>
          <p:cNvPr id="2" name="Nadpis 1">
            <a:extLst>
              <a:ext uri="{FF2B5EF4-FFF2-40B4-BE49-F238E27FC236}">
                <a16:creationId xmlns:a16="http://schemas.microsoft.com/office/drawing/2014/main" id="{52F5832E-09E4-4A07-91BD-422C8585E724}"/>
              </a:ext>
            </a:extLst>
          </p:cNvPr>
          <p:cNvSpPr txBox="1">
            <a:spLocks/>
          </p:cNvSpPr>
          <p:nvPr/>
        </p:nvSpPr>
        <p:spPr>
          <a:xfrm>
            <a:off x="5527964" y="339436"/>
            <a:ext cx="6238115" cy="774760"/>
          </a:xfrm>
          <a:prstGeom prst="rect">
            <a:avLst/>
          </a:prstGeom>
        </p:spPr>
        <p:txBody>
          <a:bodyPr anchor="ctr">
            <a:normAutofit/>
          </a:bodyPr>
          <a:lstStyle>
            <a:lvl1pPr algn="l" defTabSz="1069122" rtl="0" eaLnBrk="1" latinLnBrk="0" hangingPunct="1">
              <a:spcBef>
                <a:spcPct val="0"/>
              </a:spcBef>
              <a:buNone/>
              <a:defRPr sz="3508" b="1" kern="1200">
                <a:solidFill>
                  <a:srgbClr val="0093D3"/>
                </a:solidFill>
                <a:latin typeface="Arial" pitchFamily="34" charset="0"/>
                <a:ea typeface="+mj-ea"/>
                <a:cs typeface="Arial" pitchFamily="34" charset="0"/>
              </a:defRPr>
            </a:lvl1pPr>
          </a:lstStyle>
          <a:p>
            <a:r>
              <a:rPr lang="cs-CZ" sz="3200" dirty="0"/>
              <a:t>I/9 Lesné, přeložka</a:t>
            </a:r>
          </a:p>
        </p:txBody>
      </p:sp>
      <p:sp>
        <p:nvSpPr>
          <p:cNvPr id="3" name="TextovéPole 2">
            <a:extLst>
              <a:ext uri="{FF2B5EF4-FFF2-40B4-BE49-F238E27FC236}">
                <a16:creationId xmlns:a16="http://schemas.microsoft.com/office/drawing/2014/main" id="{93329FA6-2FBE-4A55-AA17-F39B0EF7BDA3}"/>
              </a:ext>
            </a:extLst>
          </p:cNvPr>
          <p:cNvSpPr txBox="1"/>
          <p:nvPr/>
        </p:nvSpPr>
        <p:spPr>
          <a:xfrm>
            <a:off x="5638800" y="2078353"/>
            <a:ext cx="4532314" cy="3221395"/>
          </a:xfrm>
          <a:prstGeom prst="rect">
            <a:avLst/>
          </a:prstGeom>
          <a:noFill/>
        </p:spPr>
        <p:txBody>
          <a:bodyPr wrap="square" lIns="0" tIns="0" rIns="0" bIns="0">
            <a:spAutoFit/>
          </a:bodyPr>
          <a:lstStyle/>
          <a:p>
            <a:pPr algn="just"/>
            <a:r>
              <a:rPr lang="cs-CZ" sz="2000" b="1" baseline="30000" dirty="0"/>
              <a:t>Předmětem stavby je přeložka dvou úseků silnice I/9 mezi Svorem a Jiřetínem pod Jedlovou. První úsek v extravilánu leží před rekreační osadou Lesné a měří 0,21 km, druhý úsek leží za touto osadou a měří </a:t>
            </a:r>
            <a:br>
              <a:rPr lang="cs-CZ" sz="2000" b="1" baseline="30000" dirty="0"/>
            </a:br>
            <a:r>
              <a:rPr lang="cs-CZ" sz="2000" b="1" baseline="30000" dirty="0"/>
              <a:t>0,36 km. Stávající směrové vedení a šířkové uspořádání trasy silnice I/9 je v současnosti v nevyhovujícím stavu.</a:t>
            </a:r>
            <a:endParaRPr lang="cs-CZ" sz="2000" baseline="30000" dirty="0"/>
          </a:p>
          <a:p>
            <a:pPr algn="just"/>
            <a:endParaRPr lang="cs-CZ" sz="2000" baseline="30000" dirty="0"/>
          </a:p>
          <a:p>
            <a:pPr algn="just"/>
            <a:r>
              <a:rPr lang="cs-CZ" sz="2000" baseline="30000" dirty="0"/>
              <a:t>Realizací stavby se odstraní dva úseky, v nichž jsou směrové oblouky o malých poloměrech, takže v nich není možné dosáhnout dovolené rychlosti. </a:t>
            </a:r>
          </a:p>
          <a:p>
            <a:pPr algn="just"/>
            <a:endParaRPr lang="cs-CZ" sz="2000" dirty="0">
              <a:cs typeface="Arial" panose="020B0604020202020204" pitchFamily="34" charset="0"/>
            </a:endParaRPr>
          </a:p>
          <a:p>
            <a:pPr marL="342900" indent="-342900" algn="just">
              <a:buClr>
                <a:srgbClr val="00458D"/>
              </a:buClr>
              <a:buFont typeface="Arial" panose="020B0604020202020204" pitchFamily="34" charset="0"/>
              <a:buChar char="•"/>
            </a:pPr>
            <a:r>
              <a:rPr lang="cs-CZ" sz="1300" dirty="0">
                <a:cs typeface="Arial" panose="020B0604020202020204" pitchFamily="34" charset="0"/>
              </a:rPr>
              <a:t>Záměr projektu byl Centrální komisí MD schválen </a:t>
            </a:r>
            <a:br>
              <a:rPr lang="cs-CZ" sz="1300" dirty="0">
                <a:cs typeface="Arial" panose="020B0604020202020204" pitchFamily="34" charset="0"/>
              </a:rPr>
            </a:br>
            <a:r>
              <a:rPr lang="cs-CZ" sz="1300" dirty="0">
                <a:cs typeface="Arial" panose="020B0604020202020204" pitchFamily="34" charset="0"/>
              </a:rPr>
              <a:t>v prosinci 2020. </a:t>
            </a:r>
          </a:p>
          <a:p>
            <a:pPr marL="342900" indent="-342900" algn="just">
              <a:buClr>
                <a:srgbClr val="00458D"/>
              </a:buClr>
              <a:buFont typeface="Arial" panose="020B0604020202020204" pitchFamily="34" charset="0"/>
              <a:buChar char="•"/>
            </a:pPr>
            <a:r>
              <a:rPr lang="cs-CZ" sz="1300" dirty="0">
                <a:cs typeface="Arial" panose="020B0604020202020204" pitchFamily="34" charset="0"/>
              </a:rPr>
              <a:t>V roce 2021 bude zadáno zpracování projektové dokumentace DUSP+PDPS.</a:t>
            </a:r>
          </a:p>
        </p:txBody>
      </p:sp>
      <p:pic>
        <p:nvPicPr>
          <p:cNvPr id="5" name="Obrázek 4">
            <a:extLst>
              <a:ext uri="{FF2B5EF4-FFF2-40B4-BE49-F238E27FC236}">
                <a16:creationId xmlns:a16="http://schemas.microsoft.com/office/drawing/2014/main" id="{8D8B2C16-E9B2-4E21-A6BD-B19ADE4C74BF}"/>
              </a:ext>
            </a:extLst>
          </p:cNvPr>
          <p:cNvPicPr>
            <a:picLocks noChangeAspect="1"/>
          </p:cNvPicPr>
          <p:nvPr/>
        </p:nvPicPr>
        <p:blipFill>
          <a:blip r:embed="rId3"/>
          <a:stretch>
            <a:fillRect/>
          </a:stretch>
        </p:blipFill>
        <p:spPr>
          <a:xfrm>
            <a:off x="5638800" y="1114195"/>
            <a:ext cx="4532314" cy="742363"/>
          </a:xfrm>
          <a:prstGeom prst="rect">
            <a:avLst/>
          </a:prstGeom>
        </p:spPr>
      </p:pic>
    </p:spTree>
    <p:extLst>
      <p:ext uri="{BB962C8B-B14F-4D97-AF65-F5344CB8AC3E}">
        <p14:creationId xmlns:p14="http://schemas.microsoft.com/office/powerpoint/2010/main" val="705398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1000"/>
                                        <p:tgtEl>
                                          <p:spTgt spid="8"/>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1" fill="hold" grpId="0" nodeType="afterEffect">
                                  <p:stCondLst>
                                    <p:cond delay="500"/>
                                  </p:stCondLst>
                                  <p:childTnLst>
                                    <p:set>
                                      <p:cBhvr>
                                        <p:cTn id="18" dur="1" fill="hold">
                                          <p:stCondLst>
                                            <p:cond delay="0"/>
                                          </p:stCondLst>
                                        </p:cTn>
                                        <p:tgtEl>
                                          <p:spTgt spid="3"/>
                                        </p:tgtEl>
                                        <p:attrNameLst>
                                          <p:attrName>style.visibility</p:attrName>
                                        </p:attrNameLst>
                                      </p:cBhvr>
                                      <p:to>
                                        <p:strVal val="visible"/>
                                      </p:to>
                                    </p:set>
                                    <p:animEffect transition="in" filter="wipe(up)">
                                      <p:cBhvr>
                                        <p:cTn id="19"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Nadpis 9">
            <a:extLst>
              <a:ext uri="{FF2B5EF4-FFF2-40B4-BE49-F238E27FC236}">
                <a16:creationId xmlns:a16="http://schemas.microsoft.com/office/drawing/2014/main" id="{CE69416C-4045-4462-AE3C-57F9D50CEA54}"/>
              </a:ext>
            </a:extLst>
          </p:cNvPr>
          <p:cNvSpPr>
            <a:spLocks noGrp="1"/>
          </p:cNvSpPr>
          <p:nvPr>
            <p:ph type="title" idx="4294967295"/>
          </p:nvPr>
        </p:nvSpPr>
        <p:spPr>
          <a:xfrm>
            <a:off x="5527964" y="5601161"/>
            <a:ext cx="4586198" cy="778333"/>
          </a:xfrm>
        </p:spPr>
        <p:txBody>
          <a:bodyPr/>
          <a:lstStyle/>
          <a:p>
            <a:r>
              <a:rPr lang="cs-CZ" dirty="0">
                <a:solidFill>
                  <a:schemeClr val="bg1"/>
                </a:solidFill>
              </a:rPr>
              <a:t>I/9 Lesné, přeložka</a:t>
            </a:r>
          </a:p>
        </p:txBody>
      </p:sp>
      <p:pic>
        <p:nvPicPr>
          <p:cNvPr id="8" name="Obrázek 7">
            <a:extLst>
              <a:ext uri="{FF2B5EF4-FFF2-40B4-BE49-F238E27FC236}">
                <a16:creationId xmlns:a16="http://schemas.microsoft.com/office/drawing/2014/main" id="{4826866D-949B-4A4F-9418-024E449C5077}"/>
              </a:ext>
            </a:extLst>
          </p:cNvPr>
          <p:cNvPicPr>
            <a:picLocks noChangeAspect="1"/>
          </p:cNvPicPr>
          <p:nvPr/>
        </p:nvPicPr>
        <p:blipFill rotWithShape="1">
          <a:blip r:embed="rId2">
            <a:extLst>
              <a:ext uri="{28A0092B-C50C-407E-A947-70E740481C1C}">
                <a14:useLocalDpi xmlns:a14="http://schemas.microsoft.com/office/drawing/2010/main" val="0"/>
              </a:ext>
            </a:extLst>
          </a:blip>
          <a:srcRect r="15439"/>
          <a:stretch/>
        </p:blipFill>
        <p:spPr>
          <a:xfrm>
            <a:off x="0" y="339436"/>
            <a:ext cx="5345114" cy="6428761"/>
          </a:xfrm>
          <a:prstGeom prst="rect">
            <a:avLst/>
          </a:prstGeom>
        </p:spPr>
      </p:pic>
      <p:sp>
        <p:nvSpPr>
          <p:cNvPr id="2" name="Nadpis 1">
            <a:extLst>
              <a:ext uri="{FF2B5EF4-FFF2-40B4-BE49-F238E27FC236}">
                <a16:creationId xmlns:a16="http://schemas.microsoft.com/office/drawing/2014/main" id="{52F5832E-09E4-4A07-91BD-422C8585E724}"/>
              </a:ext>
            </a:extLst>
          </p:cNvPr>
          <p:cNvSpPr txBox="1">
            <a:spLocks/>
          </p:cNvSpPr>
          <p:nvPr/>
        </p:nvSpPr>
        <p:spPr>
          <a:xfrm>
            <a:off x="5527965" y="533401"/>
            <a:ext cx="4643150" cy="774760"/>
          </a:xfrm>
          <a:prstGeom prst="rect">
            <a:avLst/>
          </a:prstGeom>
        </p:spPr>
        <p:txBody>
          <a:bodyPr anchor="ctr">
            <a:normAutofit fontScale="85000" lnSpcReduction="20000"/>
          </a:bodyPr>
          <a:lstStyle>
            <a:lvl1pPr algn="l" defTabSz="1069122" rtl="0" eaLnBrk="1" latinLnBrk="0" hangingPunct="1">
              <a:spcBef>
                <a:spcPct val="0"/>
              </a:spcBef>
              <a:buNone/>
              <a:defRPr sz="3508" b="1" kern="1200">
                <a:solidFill>
                  <a:srgbClr val="0093D3"/>
                </a:solidFill>
                <a:latin typeface="Arial" pitchFamily="34" charset="0"/>
                <a:ea typeface="+mj-ea"/>
                <a:cs typeface="Arial" pitchFamily="34" charset="0"/>
              </a:defRPr>
            </a:lvl1pPr>
          </a:lstStyle>
          <a:p>
            <a:r>
              <a:rPr lang="cs-CZ" sz="3200" dirty="0"/>
              <a:t>I/13 Děčín, </a:t>
            </a:r>
          </a:p>
          <a:p>
            <a:r>
              <a:rPr lang="cs-CZ" sz="3200" dirty="0"/>
              <a:t>křižovatka Teplická</a:t>
            </a:r>
          </a:p>
        </p:txBody>
      </p:sp>
      <p:sp>
        <p:nvSpPr>
          <p:cNvPr id="3" name="TextovéPole 2">
            <a:extLst>
              <a:ext uri="{FF2B5EF4-FFF2-40B4-BE49-F238E27FC236}">
                <a16:creationId xmlns:a16="http://schemas.microsoft.com/office/drawing/2014/main" id="{93329FA6-2FBE-4A55-AA17-F39B0EF7BDA3}"/>
              </a:ext>
            </a:extLst>
          </p:cNvPr>
          <p:cNvSpPr txBox="1"/>
          <p:nvPr/>
        </p:nvSpPr>
        <p:spPr>
          <a:xfrm>
            <a:off x="5638800" y="1588975"/>
            <a:ext cx="4532314" cy="4308872"/>
          </a:xfrm>
          <a:prstGeom prst="rect">
            <a:avLst/>
          </a:prstGeom>
          <a:noFill/>
        </p:spPr>
        <p:txBody>
          <a:bodyPr wrap="square" lIns="0" tIns="0" rIns="0" bIns="0">
            <a:spAutoFit/>
          </a:bodyPr>
          <a:lstStyle/>
          <a:p>
            <a:pPr algn="just"/>
            <a:r>
              <a:rPr lang="cs-CZ" sz="2000" b="1" baseline="30000" dirty="0"/>
              <a:t>Křižovatka je umístěna na hlavním příjezdu do Děčína po silnici I/13 od Chlumce (Ústí nad Labem a Teplice). Jedná se o stykovou křižovatku se zalomenou hlavní silnicí. Křižovatka je umístěna v zastavěném území což značně komplikuje možné technického řešení úpravy křižovatky.</a:t>
            </a:r>
          </a:p>
          <a:p>
            <a:pPr algn="just"/>
            <a:endParaRPr lang="cs-CZ" sz="2000" baseline="30000" dirty="0"/>
          </a:p>
          <a:p>
            <a:pPr algn="just"/>
            <a:r>
              <a:rPr lang="cs-CZ" sz="2000" baseline="30000" dirty="0"/>
              <a:t>V křižovatce je silnice I/13 vedena po zalomené hlavní </a:t>
            </a:r>
            <a:br>
              <a:rPr lang="cs-CZ" sz="2000" baseline="30000" dirty="0"/>
            </a:br>
            <a:r>
              <a:rPr lang="cs-CZ" sz="2000" baseline="30000" dirty="0"/>
              <a:t>o malém poloměru s významnou překážkou v rozhledu </a:t>
            </a:r>
            <a:br>
              <a:rPr lang="cs-CZ" sz="2000" baseline="30000" dirty="0"/>
            </a:br>
            <a:r>
              <a:rPr lang="cs-CZ" sz="2000" baseline="30000" dirty="0"/>
              <a:t>v podobě oplocení na vnitřní straně oblouku. </a:t>
            </a:r>
          </a:p>
          <a:p>
            <a:pPr algn="just"/>
            <a:endParaRPr lang="cs-CZ" sz="2000" baseline="30000" dirty="0"/>
          </a:p>
          <a:p>
            <a:pPr algn="just"/>
            <a:r>
              <a:rPr lang="cs-CZ" sz="2000" baseline="30000" dirty="0"/>
              <a:t>Vzhledem k překotnému vývoji této stavby generální ředitelství nedoporučuje vracet se k řešení z původního DUR, tedy zásahu do majetků p. Suchánka. Generální ředitelství požaduje řešit dopravní situaci prostřednictví světelné signalizace, vyvolat znovu jednání s Policií a dále prověřit vlečné křivky a úpravu VDZ tak, aby STOP čáry ve směru od D8 byly přisunuty více do křižovatky. </a:t>
            </a:r>
          </a:p>
          <a:p>
            <a:pPr algn="just"/>
            <a:endParaRPr lang="cs-CZ" sz="2000" baseline="30000" dirty="0"/>
          </a:p>
          <a:p>
            <a:pPr algn="just"/>
            <a:r>
              <a:rPr lang="cs-CZ" sz="2000" baseline="30000" dirty="0"/>
              <a:t>Poslední možností je zkusit zrušit od D8 pruh rovně a mít jen jeden společný. Pokud by vyšel signální plán a kapacita. </a:t>
            </a:r>
          </a:p>
        </p:txBody>
      </p:sp>
    </p:spTree>
    <p:extLst>
      <p:ext uri="{BB962C8B-B14F-4D97-AF65-F5344CB8AC3E}">
        <p14:creationId xmlns:p14="http://schemas.microsoft.com/office/powerpoint/2010/main" val="6842046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1000"/>
                                        <p:tgtEl>
                                          <p:spTgt spid="8"/>
                                        </p:tgtEl>
                                      </p:cBhvr>
                                    </p:animEffect>
                                  </p:childTnLst>
                                </p:cTn>
                              </p:par>
                            </p:childTnLst>
                          </p:cTn>
                        </p:par>
                        <p:par>
                          <p:cTn id="12" fill="hold">
                            <p:stCondLst>
                              <p:cond delay="1500"/>
                            </p:stCondLst>
                            <p:childTnLst>
                              <p:par>
                                <p:cTn id="13" presetID="22" presetClass="entr" presetSubtype="1" fill="hold" grpId="0" nodeType="afterEffect">
                                  <p:stCondLst>
                                    <p:cond delay="500"/>
                                  </p:stCondLst>
                                  <p:childTnLst>
                                    <p:set>
                                      <p:cBhvr>
                                        <p:cTn id="14" dur="1" fill="hold">
                                          <p:stCondLst>
                                            <p:cond delay="0"/>
                                          </p:stCondLst>
                                        </p:cTn>
                                        <p:tgtEl>
                                          <p:spTgt spid="3"/>
                                        </p:tgtEl>
                                        <p:attrNameLst>
                                          <p:attrName>style.visibility</p:attrName>
                                        </p:attrNameLst>
                                      </p:cBhvr>
                                      <p:to>
                                        <p:strVal val="visible"/>
                                      </p:to>
                                    </p:set>
                                    <p:animEffect transition="in" filter="wipe(up)">
                                      <p:cBhvr>
                                        <p:cTn id="15"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Nadpis 9">
            <a:extLst>
              <a:ext uri="{FF2B5EF4-FFF2-40B4-BE49-F238E27FC236}">
                <a16:creationId xmlns:a16="http://schemas.microsoft.com/office/drawing/2014/main" id="{CE69416C-4045-4462-AE3C-57F9D50CEA54}"/>
              </a:ext>
            </a:extLst>
          </p:cNvPr>
          <p:cNvSpPr>
            <a:spLocks noGrp="1"/>
          </p:cNvSpPr>
          <p:nvPr>
            <p:ph type="title" idx="4294967295"/>
          </p:nvPr>
        </p:nvSpPr>
        <p:spPr>
          <a:xfrm>
            <a:off x="5527964" y="5601161"/>
            <a:ext cx="4586198" cy="778333"/>
          </a:xfrm>
        </p:spPr>
        <p:txBody>
          <a:bodyPr/>
          <a:lstStyle/>
          <a:p>
            <a:r>
              <a:rPr lang="cs-CZ" dirty="0">
                <a:solidFill>
                  <a:schemeClr val="bg1"/>
                </a:solidFill>
              </a:rPr>
              <a:t>I/9 Lesné, přeložka</a:t>
            </a:r>
          </a:p>
        </p:txBody>
      </p:sp>
      <p:pic>
        <p:nvPicPr>
          <p:cNvPr id="8" name="Obrázek 7">
            <a:extLst>
              <a:ext uri="{FF2B5EF4-FFF2-40B4-BE49-F238E27FC236}">
                <a16:creationId xmlns:a16="http://schemas.microsoft.com/office/drawing/2014/main" id="{4826866D-949B-4A4F-9418-024E449C5077}"/>
              </a:ext>
            </a:extLst>
          </p:cNvPr>
          <p:cNvPicPr>
            <a:picLocks noChangeAspect="1"/>
          </p:cNvPicPr>
          <p:nvPr/>
        </p:nvPicPr>
        <p:blipFill rotWithShape="1">
          <a:blip r:embed="rId2">
            <a:extLst>
              <a:ext uri="{28A0092B-C50C-407E-A947-70E740481C1C}">
                <a14:useLocalDpi xmlns:a14="http://schemas.microsoft.com/office/drawing/2010/main" val="0"/>
              </a:ext>
            </a:extLst>
          </a:blip>
          <a:srcRect l="1240" r="1240"/>
          <a:stretch/>
        </p:blipFill>
        <p:spPr>
          <a:xfrm>
            <a:off x="0" y="339436"/>
            <a:ext cx="5345114" cy="6428761"/>
          </a:xfrm>
          <a:prstGeom prst="rect">
            <a:avLst/>
          </a:prstGeom>
        </p:spPr>
      </p:pic>
      <p:sp>
        <p:nvSpPr>
          <p:cNvPr id="2" name="Nadpis 1">
            <a:extLst>
              <a:ext uri="{FF2B5EF4-FFF2-40B4-BE49-F238E27FC236}">
                <a16:creationId xmlns:a16="http://schemas.microsoft.com/office/drawing/2014/main" id="{52F5832E-09E4-4A07-91BD-422C8585E724}"/>
              </a:ext>
            </a:extLst>
          </p:cNvPr>
          <p:cNvSpPr txBox="1">
            <a:spLocks/>
          </p:cNvSpPr>
          <p:nvPr/>
        </p:nvSpPr>
        <p:spPr>
          <a:xfrm>
            <a:off x="5527965" y="547254"/>
            <a:ext cx="4643150" cy="774760"/>
          </a:xfrm>
          <a:prstGeom prst="rect">
            <a:avLst/>
          </a:prstGeom>
        </p:spPr>
        <p:txBody>
          <a:bodyPr anchor="ctr">
            <a:normAutofit fontScale="85000" lnSpcReduction="20000"/>
          </a:bodyPr>
          <a:lstStyle>
            <a:lvl1pPr algn="l" defTabSz="1069122" rtl="0" eaLnBrk="1" latinLnBrk="0" hangingPunct="1">
              <a:spcBef>
                <a:spcPct val="0"/>
              </a:spcBef>
              <a:buNone/>
              <a:defRPr sz="3508" b="1" kern="1200">
                <a:solidFill>
                  <a:srgbClr val="0093D3"/>
                </a:solidFill>
                <a:latin typeface="Arial" pitchFamily="34" charset="0"/>
                <a:ea typeface="+mj-ea"/>
                <a:cs typeface="Arial" pitchFamily="34" charset="0"/>
              </a:defRPr>
            </a:lvl1pPr>
          </a:lstStyle>
          <a:p>
            <a:r>
              <a:rPr lang="en-US" sz="3200" dirty="0"/>
              <a:t>I/13 </a:t>
            </a:r>
            <a:r>
              <a:rPr lang="en-US" sz="3200" dirty="0" err="1"/>
              <a:t>Jílové</a:t>
            </a:r>
            <a:r>
              <a:rPr lang="cs-CZ" sz="3200" dirty="0"/>
              <a:t>,</a:t>
            </a:r>
            <a:r>
              <a:rPr lang="en-US" sz="3200" dirty="0"/>
              <a:t> </a:t>
            </a:r>
            <a:endParaRPr lang="cs-CZ" sz="3200" dirty="0"/>
          </a:p>
          <a:p>
            <a:r>
              <a:rPr lang="en-US" sz="3200" dirty="0"/>
              <a:t>most </a:t>
            </a:r>
            <a:r>
              <a:rPr lang="en-US" sz="3200" dirty="0" err="1"/>
              <a:t>ev</a:t>
            </a:r>
            <a:r>
              <a:rPr lang="en-US" sz="3200" dirty="0"/>
              <a:t>.</a:t>
            </a:r>
            <a:r>
              <a:rPr lang="cs-CZ" sz="3200" dirty="0"/>
              <a:t> </a:t>
            </a:r>
            <a:r>
              <a:rPr lang="en-US" sz="3200" dirty="0"/>
              <a:t>č. 13-082</a:t>
            </a:r>
            <a:endParaRPr lang="cs-CZ" sz="3200" dirty="0"/>
          </a:p>
        </p:txBody>
      </p:sp>
      <p:graphicFrame>
        <p:nvGraphicFramePr>
          <p:cNvPr id="4" name="Tabulka 5">
            <a:extLst>
              <a:ext uri="{FF2B5EF4-FFF2-40B4-BE49-F238E27FC236}">
                <a16:creationId xmlns:a16="http://schemas.microsoft.com/office/drawing/2014/main" id="{86EC79CB-9EC9-4229-A615-EFC160BE2181}"/>
              </a:ext>
            </a:extLst>
          </p:cNvPr>
          <p:cNvGraphicFramePr>
            <a:graphicFrameLocks noGrp="1"/>
          </p:cNvGraphicFramePr>
          <p:nvPr>
            <p:extLst>
              <p:ext uri="{D42A27DB-BD31-4B8C-83A1-F6EECF244321}">
                <p14:modId xmlns:p14="http://schemas.microsoft.com/office/powerpoint/2010/main" val="334210442"/>
              </p:ext>
            </p:extLst>
          </p:nvPr>
        </p:nvGraphicFramePr>
        <p:xfrm>
          <a:off x="5657152" y="1499062"/>
          <a:ext cx="4513964" cy="689956"/>
        </p:xfrm>
        <a:graphic>
          <a:graphicData uri="http://schemas.openxmlformats.org/drawingml/2006/table">
            <a:tbl>
              <a:tblPr bandRow="1">
                <a:tableStyleId>{5C22544A-7EE6-4342-B048-85BDC9FD1C3A}</a:tableStyleId>
              </a:tblPr>
              <a:tblGrid>
                <a:gridCol w="644852">
                  <a:extLst>
                    <a:ext uri="{9D8B030D-6E8A-4147-A177-3AD203B41FA5}">
                      <a16:colId xmlns:a16="http://schemas.microsoft.com/office/drawing/2014/main" val="3846403907"/>
                    </a:ext>
                  </a:extLst>
                </a:gridCol>
                <a:gridCol w="644852">
                  <a:extLst>
                    <a:ext uri="{9D8B030D-6E8A-4147-A177-3AD203B41FA5}">
                      <a16:colId xmlns:a16="http://schemas.microsoft.com/office/drawing/2014/main" val="3014293638"/>
                    </a:ext>
                  </a:extLst>
                </a:gridCol>
                <a:gridCol w="644852">
                  <a:extLst>
                    <a:ext uri="{9D8B030D-6E8A-4147-A177-3AD203B41FA5}">
                      <a16:colId xmlns:a16="http://schemas.microsoft.com/office/drawing/2014/main" val="3945904067"/>
                    </a:ext>
                  </a:extLst>
                </a:gridCol>
                <a:gridCol w="644852">
                  <a:extLst>
                    <a:ext uri="{9D8B030D-6E8A-4147-A177-3AD203B41FA5}">
                      <a16:colId xmlns:a16="http://schemas.microsoft.com/office/drawing/2014/main" val="2933679473"/>
                    </a:ext>
                  </a:extLst>
                </a:gridCol>
                <a:gridCol w="644852">
                  <a:extLst>
                    <a:ext uri="{9D8B030D-6E8A-4147-A177-3AD203B41FA5}">
                      <a16:colId xmlns:a16="http://schemas.microsoft.com/office/drawing/2014/main" val="3966445309"/>
                    </a:ext>
                  </a:extLst>
                </a:gridCol>
                <a:gridCol w="644852">
                  <a:extLst>
                    <a:ext uri="{9D8B030D-6E8A-4147-A177-3AD203B41FA5}">
                      <a16:colId xmlns:a16="http://schemas.microsoft.com/office/drawing/2014/main" val="683183201"/>
                    </a:ext>
                  </a:extLst>
                </a:gridCol>
                <a:gridCol w="644852">
                  <a:extLst>
                    <a:ext uri="{9D8B030D-6E8A-4147-A177-3AD203B41FA5}">
                      <a16:colId xmlns:a16="http://schemas.microsoft.com/office/drawing/2014/main" val="1274654006"/>
                    </a:ext>
                  </a:extLst>
                </a:gridCol>
              </a:tblGrid>
              <a:tr h="344978">
                <a:tc>
                  <a:txBody>
                    <a:bodyPr/>
                    <a:lstStyle/>
                    <a:p>
                      <a:pPr algn="ctr"/>
                      <a:r>
                        <a:rPr lang="cs-CZ" sz="1300" b="1" dirty="0">
                          <a:solidFill>
                            <a:schemeClr val="bg1"/>
                          </a:solidFill>
                        </a:rPr>
                        <a:t>EIA</a:t>
                      </a:r>
                    </a:p>
                  </a:txBody>
                  <a:tcPr anchor="ctr">
                    <a:lnL w="28575" cap="flat" cmpd="sng" algn="ctr">
                      <a:solidFill>
                        <a:srgbClr val="AADDFA"/>
                      </a:solidFill>
                      <a:prstDash val="solid"/>
                      <a:round/>
                      <a:headEnd type="none" w="med" len="med"/>
                      <a:tailEnd type="none" w="med" len="med"/>
                    </a:lnL>
                    <a:lnR w="28575" cap="flat" cmpd="sng" algn="ctr">
                      <a:solidFill>
                        <a:srgbClr val="AADDFA"/>
                      </a:solidFill>
                      <a:prstDash val="solid"/>
                      <a:round/>
                      <a:headEnd type="none" w="med" len="med"/>
                      <a:tailEnd type="none" w="med" len="med"/>
                    </a:lnR>
                    <a:lnT w="28575" cap="flat" cmpd="sng" algn="ctr">
                      <a:solidFill>
                        <a:srgbClr val="AADDFA"/>
                      </a:solidFill>
                      <a:prstDash val="solid"/>
                      <a:round/>
                      <a:headEnd type="none" w="med" len="med"/>
                      <a:tailEnd type="none" w="med" len="med"/>
                    </a:lnT>
                    <a:lnB w="28575" cap="flat" cmpd="sng" algn="ctr">
                      <a:solidFill>
                        <a:srgbClr val="AADDFA"/>
                      </a:solidFill>
                      <a:prstDash val="solid"/>
                      <a:round/>
                      <a:headEnd type="none" w="med" len="med"/>
                      <a:tailEnd type="none" w="med" len="med"/>
                    </a:lnB>
                    <a:solidFill>
                      <a:srgbClr val="063E85"/>
                    </a:solidFill>
                  </a:tcPr>
                </a:tc>
                <a:tc>
                  <a:txBody>
                    <a:bodyPr/>
                    <a:lstStyle/>
                    <a:p>
                      <a:pPr algn="ctr"/>
                      <a:r>
                        <a:rPr lang="cs-CZ" sz="1300" b="1" dirty="0">
                          <a:solidFill>
                            <a:schemeClr val="bg1"/>
                          </a:solidFill>
                        </a:rPr>
                        <a:t>ZP</a:t>
                      </a:r>
                    </a:p>
                  </a:txBody>
                  <a:tcPr anchor="ctr">
                    <a:lnL w="28575" cap="flat" cmpd="sng" algn="ctr">
                      <a:solidFill>
                        <a:srgbClr val="AADDFA"/>
                      </a:solidFill>
                      <a:prstDash val="solid"/>
                      <a:round/>
                      <a:headEnd type="none" w="med" len="med"/>
                      <a:tailEnd type="none" w="med" len="med"/>
                    </a:lnL>
                    <a:lnR w="28575" cap="flat" cmpd="sng" algn="ctr">
                      <a:solidFill>
                        <a:srgbClr val="AADDFA"/>
                      </a:solidFill>
                      <a:prstDash val="solid"/>
                      <a:round/>
                      <a:headEnd type="none" w="med" len="med"/>
                      <a:tailEnd type="none" w="med" len="med"/>
                    </a:lnR>
                    <a:lnT w="28575" cap="flat" cmpd="sng" algn="ctr">
                      <a:solidFill>
                        <a:srgbClr val="AADDFA"/>
                      </a:solidFill>
                      <a:prstDash val="solid"/>
                      <a:round/>
                      <a:headEnd type="none" w="med" len="med"/>
                      <a:tailEnd type="none" w="med" len="med"/>
                    </a:lnT>
                    <a:lnB w="28575" cap="flat" cmpd="sng" algn="ctr">
                      <a:solidFill>
                        <a:srgbClr val="AADDFA"/>
                      </a:solidFill>
                      <a:prstDash val="solid"/>
                      <a:round/>
                      <a:headEnd type="none" w="med" len="med"/>
                      <a:tailEnd type="none" w="med" len="med"/>
                    </a:lnB>
                    <a:solidFill>
                      <a:srgbClr val="063E85"/>
                    </a:solidFill>
                  </a:tcPr>
                </a:tc>
                <a:tc>
                  <a:txBody>
                    <a:bodyPr/>
                    <a:lstStyle/>
                    <a:p>
                      <a:pPr algn="ctr"/>
                      <a:r>
                        <a:rPr lang="cs-CZ" sz="1300" b="1" dirty="0">
                          <a:solidFill>
                            <a:schemeClr val="bg1"/>
                          </a:solidFill>
                        </a:rPr>
                        <a:t>UR</a:t>
                      </a:r>
                    </a:p>
                  </a:txBody>
                  <a:tcPr anchor="ctr">
                    <a:lnL w="28575" cap="flat" cmpd="sng" algn="ctr">
                      <a:solidFill>
                        <a:srgbClr val="AADDFA"/>
                      </a:solidFill>
                      <a:prstDash val="solid"/>
                      <a:round/>
                      <a:headEnd type="none" w="med" len="med"/>
                      <a:tailEnd type="none" w="med" len="med"/>
                    </a:lnL>
                    <a:lnR w="28575" cap="flat" cmpd="sng" algn="ctr">
                      <a:solidFill>
                        <a:srgbClr val="AADDFA"/>
                      </a:solidFill>
                      <a:prstDash val="solid"/>
                      <a:round/>
                      <a:headEnd type="none" w="med" len="med"/>
                      <a:tailEnd type="none" w="med" len="med"/>
                    </a:lnR>
                    <a:lnT w="28575" cap="flat" cmpd="sng" algn="ctr">
                      <a:solidFill>
                        <a:srgbClr val="AADDFA"/>
                      </a:solidFill>
                      <a:prstDash val="solid"/>
                      <a:round/>
                      <a:headEnd type="none" w="med" len="med"/>
                      <a:tailEnd type="none" w="med" len="med"/>
                    </a:lnT>
                    <a:lnB w="28575" cap="flat" cmpd="sng" algn="ctr">
                      <a:solidFill>
                        <a:srgbClr val="AADDFA"/>
                      </a:solidFill>
                      <a:prstDash val="solid"/>
                      <a:round/>
                      <a:headEnd type="none" w="med" len="med"/>
                      <a:tailEnd type="none" w="med" len="med"/>
                    </a:lnB>
                    <a:solidFill>
                      <a:srgbClr val="063E85"/>
                    </a:solidFill>
                  </a:tcPr>
                </a:tc>
                <a:tc>
                  <a:txBody>
                    <a:bodyPr/>
                    <a:lstStyle/>
                    <a:p>
                      <a:pPr algn="ctr"/>
                      <a:r>
                        <a:rPr lang="cs-CZ" sz="1300" b="1" dirty="0">
                          <a:solidFill>
                            <a:schemeClr val="bg1"/>
                          </a:solidFill>
                        </a:rPr>
                        <a:t>SP</a:t>
                      </a:r>
                    </a:p>
                  </a:txBody>
                  <a:tcPr anchor="ctr">
                    <a:lnL w="28575" cap="flat" cmpd="sng" algn="ctr">
                      <a:solidFill>
                        <a:srgbClr val="AADDFA"/>
                      </a:solidFill>
                      <a:prstDash val="solid"/>
                      <a:round/>
                      <a:headEnd type="none" w="med" len="med"/>
                      <a:tailEnd type="none" w="med" len="med"/>
                    </a:lnL>
                    <a:lnR w="28575" cap="flat" cmpd="sng" algn="ctr">
                      <a:solidFill>
                        <a:srgbClr val="AADDFA"/>
                      </a:solidFill>
                      <a:prstDash val="solid"/>
                      <a:round/>
                      <a:headEnd type="none" w="med" len="med"/>
                      <a:tailEnd type="none" w="med" len="med"/>
                    </a:lnR>
                    <a:lnT w="28575" cap="flat" cmpd="sng" algn="ctr">
                      <a:solidFill>
                        <a:srgbClr val="AADDFA"/>
                      </a:solidFill>
                      <a:prstDash val="solid"/>
                      <a:round/>
                      <a:headEnd type="none" w="med" len="med"/>
                      <a:tailEnd type="none" w="med" len="med"/>
                    </a:lnT>
                    <a:lnB w="28575" cap="flat" cmpd="sng" algn="ctr">
                      <a:solidFill>
                        <a:srgbClr val="AADDFA"/>
                      </a:solidFill>
                      <a:prstDash val="solid"/>
                      <a:round/>
                      <a:headEnd type="none" w="med" len="med"/>
                      <a:tailEnd type="none" w="med" len="med"/>
                    </a:lnB>
                    <a:solidFill>
                      <a:srgbClr val="063E85"/>
                    </a:solidFill>
                  </a:tcPr>
                </a:tc>
                <a:tc>
                  <a:txBody>
                    <a:bodyPr/>
                    <a:lstStyle/>
                    <a:p>
                      <a:pPr algn="ctr"/>
                      <a:r>
                        <a:rPr lang="cs-CZ" sz="1300" b="1" dirty="0">
                          <a:solidFill>
                            <a:schemeClr val="bg1"/>
                          </a:solidFill>
                        </a:rPr>
                        <a:t>VŘ</a:t>
                      </a:r>
                    </a:p>
                  </a:txBody>
                  <a:tcPr anchor="ctr">
                    <a:lnL w="28575" cap="flat" cmpd="sng" algn="ctr">
                      <a:solidFill>
                        <a:srgbClr val="AADDFA"/>
                      </a:solidFill>
                      <a:prstDash val="solid"/>
                      <a:round/>
                      <a:headEnd type="none" w="med" len="med"/>
                      <a:tailEnd type="none" w="med" len="med"/>
                    </a:lnL>
                    <a:lnR w="28575" cap="flat" cmpd="sng" algn="ctr">
                      <a:solidFill>
                        <a:srgbClr val="AADDFA"/>
                      </a:solidFill>
                      <a:prstDash val="solid"/>
                      <a:round/>
                      <a:headEnd type="none" w="med" len="med"/>
                      <a:tailEnd type="none" w="med" len="med"/>
                    </a:lnR>
                    <a:lnT w="28575" cap="flat" cmpd="sng" algn="ctr">
                      <a:solidFill>
                        <a:srgbClr val="AADDFA"/>
                      </a:solidFill>
                      <a:prstDash val="solid"/>
                      <a:round/>
                      <a:headEnd type="none" w="med" len="med"/>
                      <a:tailEnd type="none" w="med" len="med"/>
                    </a:lnT>
                    <a:lnB w="28575" cap="flat" cmpd="sng" algn="ctr">
                      <a:solidFill>
                        <a:srgbClr val="AADDFA"/>
                      </a:solidFill>
                      <a:prstDash val="solid"/>
                      <a:round/>
                      <a:headEnd type="none" w="med" len="med"/>
                      <a:tailEnd type="none" w="med" len="med"/>
                    </a:lnB>
                    <a:solidFill>
                      <a:srgbClr val="063E85"/>
                    </a:solidFill>
                  </a:tcPr>
                </a:tc>
                <a:tc>
                  <a:txBody>
                    <a:bodyPr/>
                    <a:lstStyle/>
                    <a:p>
                      <a:pPr algn="ctr"/>
                      <a:r>
                        <a:rPr lang="cs-CZ" sz="1300" b="1" dirty="0">
                          <a:solidFill>
                            <a:schemeClr val="bg1"/>
                          </a:solidFill>
                        </a:rPr>
                        <a:t>ZS</a:t>
                      </a:r>
                    </a:p>
                  </a:txBody>
                  <a:tcPr anchor="ctr">
                    <a:lnL w="28575" cap="flat" cmpd="sng" algn="ctr">
                      <a:solidFill>
                        <a:srgbClr val="AADDFA"/>
                      </a:solidFill>
                      <a:prstDash val="solid"/>
                      <a:round/>
                      <a:headEnd type="none" w="med" len="med"/>
                      <a:tailEnd type="none" w="med" len="med"/>
                    </a:lnL>
                    <a:lnR w="28575" cap="flat" cmpd="sng" algn="ctr">
                      <a:solidFill>
                        <a:srgbClr val="AADDFA"/>
                      </a:solidFill>
                      <a:prstDash val="solid"/>
                      <a:round/>
                      <a:headEnd type="none" w="med" len="med"/>
                      <a:tailEnd type="none" w="med" len="med"/>
                    </a:lnR>
                    <a:lnT w="28575" cap="flat" cmpd="sng" algn="ctr">
                      <a:solidFill>
                        <a:srgbClr val="AADDFA"/>
                      </a:solidFill>
                      <a:prstDash val="solid"/>
                      <a:round/>
                      <a:headEnd type="none" w="med" len="med"/>
                      <a:tailEnd type="none" w="med" len="med"/>
                    </a:lnT>
                    <a:lnB w="28575" cap="flat" cmpd="sng" algn="ctr">
                      <a:solidFill>
                        <a:srgbClr val="AADDFA"/>
                      </a:solidFill>
                      <a:prstDash val="solid"/>
                      <a:round/>
                      <a:headEnd type="none" w="med" len="med"/>
                      <a:tailEnd type="none" w="med" len="med"/>
                    </a:lnB>
                    <a:solidFill>
                      <a:srgbClr val="063E85"/>
                    </a:solidFill>
                  </a:tcPr>
                </a:tc>
                <a:tc>
                  <a:txBody>
                    <a:bodyPr/>
                    <a:lstStyle/>
                    <a:p>
                      <a:pPr algn="ctr"/>
                      <a:r>
                        <a:rPr lang="cs-CZ" sz="1300" b="1" dirty="0">
                          <a:solidFill>
                            <a:schemeClr val="bg1"/>
                          </a:solidFill>
                        </a:rPr>
                        <a:t>UP</a:t>
                      </a:r>
                    </a:p>
                  </a:txBody>
                  <a:tcPr anchor="ctr">
                    <a:lnL w="28575" cap="flat" cmpd="sng" algn="ctr">
                      <a:solidFill>
                        <a:srgbClr val="AADDFA"/>
                      </a:solidFill>
                      <a:prstDash val="solid"/>
                      <a:round/>
                      <a:headEnd type="none" w="med" len="med"/>
                      <a:tailEnd type="none" w="med" len="med"/>
                    </a:lnL>
                    <a:lnR w="28575" cap="flat" cmpd="sng" algn="ctr">
                      <a:solidFill>
                        <a:srgbClr val="AADDFA"/>
                      </a:solidFill>
                      <a:prstDash val="solid"/>
                      <a:round/>
                      <a:headEnd type="none" w="med" len="med"/>
                      <a:tailEnd type="none" w="med" len="med"/>
                    </a:lnR>
                    <a:lnT w="28575" cap="flat" cmpd="sng" algn="ctr">
                      <a:solidFill>
                        <a:srgbClr val="AADDFA"/>
                      </a:solidFill>
                      <a:prstDash val="solid"/>
                      <a:round/>
                      <a:headEnd type="none" w="med" len="med"/>
                      <a:tailEnd type="none" w="med" len="med"/>
                    </a:lnT>
                    <a:lnB w="28575" cap="flat" cmpd="sng" algn="ctr">
                      <a:solidFill>
                        <a:srgbClr val="AADDFA"/>
                      </a:solidFill>
                      <a:prstDash val="solid"/>
                      <a:round/>
                      <a:headEnd type="none" w="med" len="med"/>
                      <a:tailEnd type="none" w="med" len="med"/>
                    </a:lnB>
                    <a:solidFill>
                      <a:srgbClr val="063E85"/>
                    </a:solidFill>
                  </a:tcPr>
                </a:tc>
                <a:extLst>
                  <a:ext uri="{0D108BD9-81ED-4DB2-BD59-A6C34878D82A}">
                    <a16:rowId xmlns:a16="http://schemas.microsoft.com/office/drawing/2014/main" val="2691762188"/>
                  </a:ext>
                </a:extLst>
              </a:tr>
              <a:tr h="344978">
                <a:tc>
                  <a:txBody>
                    <a:bodyPr/>
                    <a:lstStyle/>
                    <a:p>
                      <a:pPr algn="ctr"/>
                      <a:r>
                        <a:rPr lang="cs-CZ" sz="1300" dirty="0">
                          <a:solidFill>
                            <a:srgbClr val="063E85"/>
                          </a:solidFill>
                        </a:rPr>
                        <a:t>–</a:t>
                      </a:r>
                    </a:p>
                  </a:txBody>
                  <a:tcPr anchor="ctr">
                    <a:lnL w="28575" cap="flat" cmpd="sng" algn="ctr">
                      <a:solidFill>
                        <a:srgbClr val="AADDFA"/>
                      </a:solidFill>
                      <a:prstDash val="solid"/>
                      <a:round/>
                      <a:headEnd type="none" w="med" len="med"/>
                      <a:tailEnd type="none" w="med" len="med"/>
                    </a:lnL>
                    <a:lnR w="28575" cap="flat" cmpd="sng" algn="ctr">
                      <a:solidFill>
                        <a:srgbClr val="AADDFA"/>
                      </a:solidFill>
                      <a:prstDash val="solid"/>
                      <a:round/>
                      <a:headEnd type="none" w="med" len="med"/>
                      <a:tailEnd type="none" w="med" len="med"/>
                    </a:lnR>
                    <a:lnT w="28575" cap="flat" cmpd="sng" algn="ctr">
                      <a:solidFill>
                        <a:srgbClr val="AADDFA"/>
                      </a:solidFill>
                      <a:prstDash val="solid"/>
                      <a:round/>
                      <a:headEnd type="none" w="med" len="med"/>
                      <a:tailEnd type="none" w="med" len="med"/>
                    </a:lnT>
                    <a:lnB w="28575" cap="flat" cmpd="sng" algn="ctr">
                      <a:solidFill>
                        <a:srgbClr val="AADDFA"/>
                      </a:solidFill>
                      <a:prstDash val="solid"/>
                      <a:round/>
                      <a:headEnd type="none" w="med" len="med"/>
                      <a:tailEnd type="none" w="med" len="med"/>
                    </a:lnB>
                    <a:solidFill>
                      <a:schemeClr val="bg1"/>
                    </a:solidFill>
                  </a:tcPr>
                </a:tc>
                <a:tc>
                  <a:txBody>
                    <a:bodyPr/>
                    <a:lstStyle/>
                    <a:p>
                      <a:pPr algn="ctr"/>
                      <a:r>
                        <a:rPr lang="cs-CZ" sz="1300" dirty="0">
                          <a:solidFill>
                            <a:srgbClr val="063E85"/>
                          </a:solidFill>
                        </a:rPr>
                        <a:t>–</a:t>
                      </a:r>
                    </a:p>
                  </a:txBody>
                  <a:tcPr anchor="ctr">
                    <a:lnL w="28575" cap="flat" cmpd="sng" algn="ctr">
                      <a:solidFill>
                        <a:srgbClr val="AADDFA"/>
                      </a:solidFill>
                      <a:prstDash val="solid"/>
                      <a:round/>
                      <a:headEnd type="none" w="med" len="med"/>
                      <a:tailEnd type="none" w="med" len="med"/>
                    </a:lnL>
                    <a:lnR w="28575" cap="flat" cmpd="sng" algn="ctr">
                      <a:solidFill>
                        <a:srgbClr val="AADDFA"/>
                      </a:solidFill>
                      <a:prstDash val="solid"/>
                      <a:round/>
                      <a:headEnd type="none" w="med" len="med"/>
                      <a:tailEnd type="none" w="med" len="med"/>
                    </a:lnR>
                    <a:lnT w="28575" cap="flat" cmpd="sng" algn="ctr">
                      <a:solidFill>
                        <a:srgbClr val="AADDFA"/>
                      </a:solidFill>
                      <a:prstDash val="solid"/>
                      <a:round/>
                      <a:headEnd type="none" w="med" len="med"/>
                      <a:tailEnd type="none" w="med" len="med"/>
                    </a:lnT>
                    <a:lnB w="28575" cap="flat" cmpd="sng" algn="ctr">
                      <a:solidFill>
                        <a:srgbClr val="AADDFA"/>
                      </a:solidFill>
                      <a:prstDash val="solid"/>
                      <a:round/>
                      <a:headEnd type="none" w="med" len="med"/>
                      <a:tailEnd type="none" w="med" len="med"/>
                    </a:lnB>
                    <a:solidFill>
                      <a:schemeClr val="bg1"/>
                    </a:solidFill>
                  </a:tcPr>
                </a:tc>
                <a:tc>
                  <a:txBody>
                    <a:bodyPr/>
                    <a:lstStyle/>
                    <a:p>
                      <a:pPr algn="ctr"/>
                      <a:r>
                        <a:rPr lang="cs-CZ" sz="1300" dirty="0">
                          <a:solidFill>
                            <a:srgbClr val="063E85"/>
                          </a:solidFill>
                        </a:rPr>
                        <a:t>–</a:t>
                      </a:r>
                    </a:p>
                  </a:txBody>
                  <a:tcPr anchor="ctr">
                    <a:lnL w="28575" cap="flat" cmpd="sng" algn="ctr">
                      <a:solidFill>
                        <a:srgbClr val="AADDFA"/>
                      </a:solidFill>
                      <a:prstDash val="solid"/>
                      <a:round/>
                      <a:headEnd type="none" w="med" len="med"/>
                      <a:tailEnd type="none" w="med" len="med"/>
                    </a:lnL>
                    <a:lnR w="28575" cap="flat" cmpd="sng" algn="ctr">
                      <a:solidFill>
                        <a:srgbClr val="AADDFA"/>
                      </a:solidFill>
                      <a:prstDash val="solid"/>
                      <a:round/>
                      <a:headEnd type="none" w="med" len="med"/>
                      <a:tailEnd type="none" w="med" len="med"/>
                    </a:lnR>
                    <a:lnT w="28575" cap="flat" cmpd="sng" algn="ctr">
                      <a:solidFill>
                        <a:srgbClr val="AADDFA"/>
                      </a:solidFill>
                      <a:prstDash val="solid"/>
                      <a:round/>
                      <a:headEnd type="none" w="med" len="med"/>
                      <a:tailEnd type="none" w="med" len="med"/>
                    </a:lnT>
                    <a:lnB w="28575" cap="flat" cmpd="sng" algn="ctr">
                      <a:solidFill>
                        <a:srgbClr val="AADDFA"/>
                      </a:solidFill>
                      <a:prstDash val="solid"/>
                      <a:round/>
                      <a:headEnd type="none" w="med" len="med"/>
                      <a:tailEnd type="none" w="med" len="med"/>
                    </a:lnB>
                    <a:solidFill>
                      <a:schemeClr val="bg1"/>
                    </a:solidFill>
                  </a:tcPr>
                </a:tc>
                <a:tc>
                  <a:txBody>
                    <a:bodyPr/>
                    <a:lstStyle/>
                    <a:p>
                      <a:pPr algn="ctr"/>
                      <a:r>
                        <a:rPr lang="cs-CZ" sz="1300" dirty="0">
                          <a:solidFill>
                            <a:srgbClr val="063E85"/>
                          </a:solidFill>
                        </a:rPr>
                        <a:t>2021</a:t>
                      </a:r>
                    </a:p>
                  </a:txBody>
                  <a:tcPr anchor="ctr">
                    <a:lnL w="28575" cap="flat" cmpd="sng" algn="ctr">
                      <a:solidFill>
                        <a:srgbClr val="AADDFA"/>
                      </a:solidFill>
                      <a:prstDash val="solid"/>
                      <a:round/>
                      <a:headEnd type="none" w="med" len="med"/>
                      <a:tailEnd type="none" w="med" len="med"/>
                    </a:lnL>
                    <a:lnR w="28575" cap="flat" cmpd="sng" algn="ctr">
                      <a:solidFill>
                        <a:srgbClr val="AADDFA"/>
                      </a:solidFill>
                      <a:prstDash val="solid"/>
                      <a:round/>
                      <a:headEnd type="none" w="med" len="med"/>
                      <a:tailEnd type="none" w="med" len="med"/>
                    </a:lnR>
                    <a:lnT w="28575" cap="flat" cmpd="sng" algn="ctr">
                      <a:solidFill>
                        <a:srgbClr val="AADDFA"/>
                      </a:solidFill>
                      <a:prstDash val="solid"/>
                      <a:round/>
                      <a:headEnd type="none" w="med" len="med"/>
                      <a:tailEnd type="none" w="med" len="med"/>
                    </a:lnT>
                    <a:lnB w="28575" cap="flat" cmpd="sng" algn="ctr">
                      <a:solidFill>
                        <a:srgbClr val="AADDFA"/>
                      </a:solidFill>
                      <a:prstDash val="solid"/>
                      <a:round/>
                      <a:headEnd type="none" w="med" len="med"/>
                      <a:tailEnd type="none" w="med" len="med"/>
                    </a:lnB>
                    <a:solidFill>
                      <a:schemeClr val="bg1"/>
                    </a:solidFill>
                  </a:tcPr>
                </a:tc>
                <a:tc>
                  <a:txBody>
                    <a:bodyPr/>
                    <a:lstStyle/>
                    <a:p>
                      <a:pPr algn="ctr"/>
                      <a:r>
                        <a:rPr lang="cs-CZ" sz="1300" dirty="0">
                          <a:solidFill>
                            <a:srgbClr val="063E85"/>
                          </a:solidFill>
                        </a:rPr>
                        <a:t>2022</a:t>
                      </a:r>
                    </a:p>
                  </a:txBody>
                  <a:tcPr anchor="ctr">
                    <a:lnL w="28575" cap="flat" cmpd="sng" algn="ctr">
                      <a:solidFill>
                        <a:srgbClr val="AADDFA"/>
                      </a:solidFill>
                      <a:prstDash val="solid"/>
                      <a:round/>
                      <a:headEnd type="none" w="med" len="med"/>
                      <a:tailEnd type="none" w="med" len="med"/>
                    </a:lnL>
                    <a:lnR w="28575" cap="flat" cmpd="sng" algn="ctr">
                      <a:solidFill>
                        <a:srgbClr val="AADDFA"/>
                      </a:solidFill>
                      <a:prstDash val="solid"/>
                      <a:round/>
                      <a:headEnd type="none" w="med" len="med"/>
                      <a:tailEnd type="none" w="med" len="med"/>
                    </a:lnR>
                    <a:lnT w="28575" cap="flat" cmpd="sng" algn="ctr">
                      <a:solidFill>
                        <a:srgbClr val="AADDFA"/>
                      </a:solidFill>
                      <a:prstDash val="solid"/>
                      <a:round/>
                      <a:headEnd type="none" w="med" len="med"/>
                      <a:tailEnd type="none" w="med" len="med"/>
                    </a:lnT>
                    <a:lnB w="28575" cap="flat" cmpd="sng" algn="ctr">
                      <a:solidFill>
                        <a:srgbClr val="AADDFA"/>
                      </a:solidFill>
                      <a:prstDash val="solid"/>
                      <a:round/>
                      <a:headEnd type="none" w="med" len="med"/>
                      <a:tailEnd type="none" w="med" len="med"/>
                    </a:lnB>
                    <a:solidFill>
                      <a:schemeClr val="bg1"/>
                    </a:solidFill>
                  </a:tcPr>
                </a:tc>
                <a:tc>
                  <a:txBody>
                    <a:bodyPr/>
                    <a:lstStyle/>
                    <a:p>
                      <a:pPr algn="ctr"/>
                      <a:r>
                        <a:rPr lang="cs-CZ" sz="1300" dirty="0">
                          <a:solidFill>
                            <a:srgbClr val="063E85"/>
                          </a:solidFill>
                        </a:rPr>
                        <a:t>2023</a:t>
                      </a:r>
                    </a:p>
                  </a:txBody>
                  <a:tcPr anchor="ctr">
                    <a:lnL w="28575" cap="flat" cmpd="sng" algn="ctr">
                      <a:solidFill>
                        <a:srgbClr val="AADDFA"/>
                      </a:solidFill>
                      <a:prstDash val="solid"/>
                      <a:round/>
                      <a:headEnd type="none" w="med" len="med"/>
                      <a:tailEnd type="none" w="med" len="med"/>
                    </a:lnL>
                    <a:lnR w="28575" cap="flat" cmpd="sng" algn="ctr">
                      <a:solidFill>
                        <a:srgbClr val="AADDFA"/>
                      </a:solidFill>
                      <a:prstDash val="solid"/>
                      <a:round/>
                      <a:headEnd type="none" w="med" len="med"/>
                      <a:tailEnd type="none" w="med" len="med"/>
                    </a:lnR>
                    <a:lnT w="28575" cap="flat" cmpd="sng" algn="ctr">
                      <a:solidFill>
                        <a:srgbClr val="AADDFA"/>
                      </a:solidFill>
                      <a:prstDash val="solid"/>
                      <a:round/>
                      <a:headEnd type="none" w="med" len="med"/>
                      <a:tailEnd type="none" w="med" len="med"/>
                    </a:lnT>
                    <a:lnB w="28575" cap="flat" cmpd="sng" algn="ctr">
                      <a:solidFill>
                        <a:srgbClr val="AADDFA"/>
                      </a:solidFill>
                      <a:prstDash val="solid"/>
                      <a:round/>
                      <a:headEnd type="none" w="med" len="med"/>
                      <a:tailEnd type="none" w="med" len="med"/>
                    </a:lnB>
                    <a:solidFill>
                      <a:schemeClr val="bg1"/>
                    </a:solidFill>
                  </a:tcPr>
                </a:tc>
                <a:tc>
                  <a:txBody>
                    <a:bodyPr/>
                    <a:lstStyle/>
                    <a:p>
                      <a:pPr algn="ctr"/>
                      <a:r>
                        <a:rPr lang="cs-CZ" sz="1300" dirty="0">
                          <a:solidFill>
                            <a:srgbClr val="063E85"/>
                          </a:solidFill>
                        </a:rPr>
                        <a:t>2023</a:t>
                      </a:r>
                    </a:p>
                  </a:txBody>
                  <a:tcPr anchor="ctr">
                    <a:lnL w="28575" cap="flat" cmpd="sng" algn="ctr">
                      <a:solidFill>
                        <a:srgbClr val="AADDFA"/>
                      </a:solidFill>
                      <a:prstDash val="solid"/>
                      <a:round/>
                      <a:headEnd type="none" w="med" len="med"/>
                      <a:tailEnd type="none" w="med" len="med"/>
                    </a:lnL>
                    <a:lnR w="28575" cap="flat" cmpd="sng" algn="ctr">
                      <a:solidFill>
                        <a:srgbClr val="AADDFA"/>
                      </a:solidFill>
                      <a:prstDash val="solid"/>
                      <a:round/>
                      <a:headEnd type="none" w="med" len="med"/>
                      <a:tailEnd type="none" w="med" len="med"/>
                    </a:lnR>
                    <a:lnT w="28575" cap="flat" cmpd="sng" algn="ctr">
                      <a:solidFill>
                        <a:srgbClr val="AADDFA"/>
                      </a:solidFill>
                      <a:prstDash val="solid"/>
                      <a:round/>
                      <a:headEnd type="none" w="med" len="med"/>
                      <a:tailEnd type="none" w="med" len="med"/>
                    </a:lnT>
                    <a:lnB w="28575" cap="flat" cmpd="sng" algn="ctr">
                      <a:solidFill>
                        <a:srgbClr val="AADDFA"/>
                      </a:solidFill>
                      <a:prstDash val="solid"/>
                      <a:round/>
                      <a:headEnd type="none" w="med" len="med"/>
                      <a:tailEnd type="none" w="med" len="med"/>
                    </a:lnB>
                    <a:solidFill>
                      <a:schemeClr val="bg1"/>
                    </a:solidFill>
                  </a:tcPr>
                </a:tc>
                <a:extLst>
                  <a:ext uri="{0D108BD9-81ED-4DB2-BD59-A6C34878D82A}">
                    <a16:rowId xmlns:a16="http://schemas.microsoft.com/office/drawing/2014/main" val="1526540160"/>
                  </a:ext>
                </a:extLst>
              </a:tr>
            </a:tbl>
          </a:graphicData>
        </a:graphic>
      </p:graphicFrame>
      <p:sp>
        <p:nvSpPr>
          <p:cNvPr id="13" name="TextovéPole 12">
            <a:extLst>
              <a:ext uri="{FF2B5EF4-FFF2-40B4-BE49-F238E27FC236}">
                <a16:creationId xmlns:a16="http://schemas.microsoft.com/office/drawing/2014/main" id="{CAB5D3CA-DD1B-421D-87E5-5FE67893EEE4}"/>
              </a:ext>
            </a:extLst>
          </p:cNvPr>
          <p:cNvSpPr txBox="1"/>
          <p:nvPr/>
        </p:nvSpPr>
        <p:spPr>
          <a:xfrm>
            <a:off x="5657152" y="2366066"/>
            <a:ext cx="4513963" cy="2908489"/>
          </a:xfrm>
          <a:prstGeom prst="rect">
            <a:avLst/>
          </a:prstGeom>
          <a:noFill/>
        </p:spPr>
        <p:txBody>
          <a:bodyPr wrap="square" lIns="0" tIns="0" rIns="0" bIns="0">
            <a:spAutoFit/>
          </a:bodyPr>
          <a:lstStyle/>
          <a:p>
            <a:pPr algn="just"/>
            <a:r>
              <a:rPr lang="cs-CZ" sz="1300" b="1" dirty="0"/>
              <a:t>Jedná se o rekonstrukci komunikace I/13 v oblastí dvou křižovatek na předpolích mostu 13-082, kde se na komunikaci první třídy č. 13 napojují dvě místní komunikace a jedna komunikace třetí třídy - III/24815.</a:t>
            </a:r>
          </a:p>
          <a:p>
            <a:endParaRPr lang="cs-CZ" sz="1300" b="1" dirty="0"/>
          </a:p>
          <a:p>
            <a:pPr algn="just"/>
            <a:r>
              <a:rPr lang="cs-CZ" sz="1300" b="1" dirty="0"/>
              <a:t>Současný stav silnice I/13 a křižovatek je nepřehledný </a:t>
            </a:r>
            <a:br>
              <a:rPr lang="cs-CZ" sz="1300" b="1" dirty="0"/>
            </a:br>
            <a:r>
              <a:rPr lang="cs-CZ" sz="1300" b="1" dirty="0"/>
              <a:t>a hlavní směr, který je ve tvaru „S“, nemá dostředný sklon vozovky a dostatečnou šířku pro obousměrný provoz na komunikaci první třídy.</a:t>
            </a:r>
          </a:p>
          <a:p>
            <a:pPr algn="just"/>
            <a:endParaRPr lang="cs-CZ" sz="1600" dirty="0"/>
          </a:p>
          <a:p>
            <a:pPr marL="285750" indent="-285750" algn="just">
              <a:buFont typeface="Arial" panose="020B0604020202020204" pitchFamily="34" charset="0"/>
              <a:buChar char="•"/>
            </a:pPr>
            <a:r>
              <a:rPr lang="cs-CZ" sz="1300" dirty="0"/>
              <a:t>01/2021 podána žádost o spol. povolení.</a:t>
            </a:r>
          </a:p>
          <a:p>
            <a:pPr marL="285750" indent="-285750" algn="just">
              <a:buFont typeface="Arial" panose="020B0604020202020204" pitchFamily="34" charset="0"/>
              <a:buChar char="•"/>
            </a:pPr>
            <a:endParaRPr lang="cs-CZ" sz="1300" dirty="0"/>
          </a:p>
          <a:p>
            <a:pPr marL="285750" indent="-285750" algn="just">
              <a:buFont typeface="Arial" panose="020B0604020202020204" pitchFamily="34" charset="0"/>
              <a:buChar char="•"/>
            </a:pPr>
            <a:r>
              <a:rPr lang="cs-CZ" sz="1300" dirty="0"/>
              <a:t>V současné době probíhá inženýrská činnost, příprava geometrických plánů.</a:t>
            </a:r>
          </a:p>
        </p:txBody>
      </p:sp>
    </p:spTree>
    <p:extLst>
      <p:ext uri="{BB962C8B-B14F-4D97-AF65-F5344CB8AC3E}">
        <p14:creationId xmlns:p14="http://schemas.microsoft.com/office/powerpoint/2010/main" val="297443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1000"/>
                                        <p:tgtEl>
                                          <p:spTgt spid="8"/>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500"/>
                                        <p:tgtEl>
                                          <p:spTgt spid="4"/>
                                        </p:tgtEl>
                                      </p:cBhvr>
                                    </p:animEffect>
                                  </p:childTnLst>
                                </p:cTn>
                              </p:par>
                            </p:childTnLst>
                          </p:cTn>
                        </p:par>
                        <p:par>
                          <p:cTn id="16" fill="hold">
                            <p:stCondLst>
                              <p:cond delay="2000"/>
                            </p:stCondLst>
                            <p:childTnLst>
                              <p:par>
                                <p:cTn id="17" presetID="22" presetClass="entr" presetSubtype="1" fill="hold" grpId="0" nodeType="afterEffect">
                                  <p:stCondLst>
                                    <p:cond delay="500"/>
                                  </p:stCondLst>
                                  <p:childTnLst>
                                    <p:set>
                                      <p:cBhvr>
                                        <p:cTn id="18" dur="1" fill="hold">
                                          <p:stCondLst>
                                            <p:cond delay="0"/>
                                          </p:stCondLst>
                                        </p:cTn>
                                        <p:tgtEl>
                                          <p:spTgt spid="13"/>
                                        </p:tgtEl>
                                        <p:attrNameLst>
                                          <p:attrName>style.visibility</p:attrName>
                                        </p:attrNameLst>
                                      </p:cBhvr>
                                      <p:to>
                                        <p:strVal val="visible"/>
                                      </p:to>
                                    </p:set>
                                    <p:animEffect transition="in" filter="wipe(up)">
                                      <p:cBhvr>
                                        <p:cTn id="19" dur="125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Nadpis 9">
            <a:extLst>
              <a:ext uri="{FF2B5EF4-FFF2-40B4-BE49-F238E27FC236}">
                <a16:creationId xmlns:a16="http://schemas.microsoft.com/office/drawing/2014/main" id="{CE69416C-4045-4462-AE3C-57F9D50CEA54}"/>
              </a:ext>
            </a:extLst>
          </p:cNvPr>
          <p:cNvSpPr>
            <a:spLocks noGrp="1"/>
          </p:cNvSpPr>
          <p:nvPr>
            <p:ph type="title" idx="4294967295"/>
          </p:nvPr>
        </p:nvSpPr>
        <p:spPr>
          <a:xfrm>
            <a:off x="5527964" y="5601161"/>
            <a:ext cx="4586198" cy="778333"/>
          </a:xfrm>
        </p:spPr>
        <p:txBody>
          <a:bodyPr/>
          <a:lstStyle/>
          <a:p>
            <a:r>
              <a:rPr lang="cs-CZ" dirty="0">
                <a:solidFill>
                  <a:schemeClr val="bg1"/>
                </a:solidFill>
              </a:rPr>
              <a:t>I/9 Lesné, přeložka</a:t>
            </a:r>
          </a:p>
        </p:txBody>
      </p:sp>
      <p:pic>
        <p:nvPicPr>
          <p:cNvPr id="8" name="Obrázek 7">
            <a:extLst>
              <a:ext uri="{FF2B5EF4-FFF2-40B4-BE49-F238E27FC236}">
                <a16:creationId xmlns:a16="http://schemas.microsoft.com/office/drawing/2014/main" id="{4826866D-949B-4A4F-9418-024E449C5077}"/>
              </a:ext>
            </a:extLst>
          </p:cNvPr>
          <p:cNvPicPr>
            <a:picLocks noChangeAspect="1"/>
          </p:cNvPicPr>
          <p:nvPr/>
        </p:nvPicPr>
        <p:blipFill rotWithShape="1">
          <a:blip r:embed="rId2">
            <a:extLst>
              <a:ext uri="{28A0092B-C50C-407E-A947-70E740481C1C}">
                <a14:useLocalDpi xmlns:a14="http://schemas.microsoft.com/office/drawing/2010/main" val="0"/>
              </a:ext>
            </a:extLst>
          </a:blip>
          <a:srcRect l="8027" r="8027"/>
          <a:stretch/>
        </p:blipFill>
        <p:spPr>
          <a:xfrm>
            <a:off x="0" y="339436"/>
            <a:ext cx="5345114" cy="6428761"/>
          </a:xfrm>
          <a:prstGeom prst="rect">
            <a:avLst/>
          </a:prstGeom>
        </p:spPr>
      </p:pic>
      <p:sp>
        <p:nvSpPr>
          <p:cNvPr id="2" name="Nadpis 1">
            <a:extLst>
              <a:ext uri="{FF2B5EF4-FFF2-40B4-BE49-F238E27FC236}">
                <a16:creationId xmlns:a16="http://schemas.microsoft.com/office/drawing/2014/main" id="{52F5832E-09E4-4A07-91BD-422C8585E724}"/>
              </a:ext>
            </a:extLst>
          </p:cNvPr>
          <p:cNvSpPr txBox="1">
            <a:spLocks/>
          </p:cNvSpPr>
          <p:nvPr/>
        </p:nvSpPr>
        <p:spPr>
          <a:xfrm>
            <a:off x="5527965" y="339436"/>
            <a:ext cx="4643150" cy="774760"/>
          </a:xfrm>
          <a:prstGeom prst="rect">
            <a:avLst/>
          </a:prstGeom>
        </p:spPr>
        <p:txBody>
          <a:bodyPr anchor="ctr">
            <a:normAutofit fontScale="92500"/>
          </a:bodyPr>
          <a:lstStyle>
            <a:lvl1pPr algn="l" defTabSz="1069122" rtl="0" eaLnBrk="1" latinLnBrk="0" hangingPunct="1">
              <a:spcBef>
                <a:spcPct val="0"/>
              </a:spcBef>
              <a:buNone/>
              <a:defRPr sz="3508" b="1" kern="1200">
                <a:solidFill>
                  <a:srgbClr val="0093D3"/>
                </a:solidFill>
                <a:latin typeface="Arial" pitchFamily="34" charset="0"/>
                <a:ea typeface="+mj-ea"/>
                <a:cs typeface="Arial" pitchFamily="34" charset="0"/>
              </a:defRPr>
            </a:lvl1pPr>
          </a:lstStyle>
          <a:p>
            <a:r>
              <a:rPr lang="cs-CZ" sz="3200" dirty="0"/>
              <a:t>I/13 Děčín – D8 (Knínice)</a:t>
            </a:r>
          </a:p>
        </p:txBody>
      </p:sp>
      <p:sp>
        <p:nvSpPr>
          <p:cNvPr id="3" name="TextovéPole 2">
            <a:extLst>
              <a:ext uri="{FF2B5EF4-FFF2-40B4-BE49-F238E27FC236}">
                <a16:creationId xmlns:a16="http://schemas.microsoft.com/office/drawing/2014/main" id="{93329FA6-2FBE-4A55-AA17-F39B0EF7BDA3}"/>
              </a:ext>
            </a:extLst>
          </p:cNvPr>
          <p:cNvSpPr txBox="1"/>
          <p:nvPr/>
        </p:nvSpPr>
        <p:spPr>
          <a:xfrm>
            <a:off x="5638800" y="2078353"/>
            <a:ext cx="4532314" cy="4575612"/>
          </a:xfrm>
          <a:prstGeom prst="rect">
            <a:avLst/>
          </a:prstGeom>
          <a:noFill/>
        </p:spPr>
        <p:txBody>
          <a:bodyPr wrap="square" lIns="0" tIns="0" rIns="0" bIns="0">
            <a:spAutoFit/>
          </a:bodyPr>
          <a:lstStyle/>
          <a:p>
            <a:pPr algn="just"/>
            <a:r>
              <a:rPr lang="cs-CZ" sz="1900" b="1" baseline="30000" dirty="0"/>
              <a:t>Cílem stavby je vybudování nového napojení silnice I/13 z Děčína na dálnici D8. V současnosti prochází trasa z převážné většiny zastavěným územím, což má negativní vliv jak na zdraví obyvatel obcí žijících podél stávající I/13, tak i pro plynulost dopravy. Nová plánovaná přeložka usnadní cestu řidičům směřujícím od Děčína a okolních obcí na D8 či dále na Teplice.  </a:t>
            </a:r>
          </a:p>
          <a:p>
            <a:pPr algn="just"/>
            <a:endParaRPr lang="cs-CZ" sz="1900" baseline="30000" dirty="0"/>
          </a:p>
          <a:p>
            <a:pPr algn="just"/>
            <a:r>
              <a:rPr lang="cs-CZ" sz="1900" baseline="30000" dirty="0"/>
              <a:t>Proces EIA byl zahájen v roce 2012 zpracováním oznámení, v roce 2015 byla zpracována dokumentace, v níž byly posuzovány varianty Pastýřská a </a:t>
            </a:r>
            <a:r>
              <a:rPr lang="cs-CZ" sz="1900" baseline="30000" dirty="0" err="1"/>
              <a:t>Chrochvická</a:t>
            </a:r>
            <a:r>
              <a:rPr lang="cs-CZ" sz="1900" baseline="30000" dirty="0"/>
              <a:t> (preferovaná městem). S variantou Pastýřská ale nesouhlasí město Děčín. Na základě požadavku města byla do dokumentace EIA v roce 2018 dopracována varianta Malšovická. Proces EIA stále pokračuje. Dokumentace EIA byla v 01/2019 vrácena na základě vyhodnocení dosavadních podkladů k přepracování a doplnění, a to v termínu do 3 let. V 09/2020 začal hydrogeologický a inženýrsko-geologický průzkum (potrvá 13 měsíců), během něhož bude provedeno celkem 58 hloubkových sond. Ty ověří pohyby půdy na území, kudy by měla komunikace vést. Průzkum bude proveden u všech tří navrhovaných variant a poslouží jako jeden z podkladů pro dokumentaci EIA.</a:t>
            </a:r>
          </a:p>
        </p:txBody>
      </p:sp>
      <p:pic>
        <p:nvPicPr>
          <p:cNvPr id="5" name="Obrázek 4">
            <a:extLst>
              <a:ext uri="{FF2B5EF4-FFF2-40B4-BE49-F238E27FC236}">
                <a16:creationId xmlns:a16="http://schemas.microsoft.com/office/drawing/2014/main" id="{8D8B2C16-E9B2-4E21-A6BD-B19ADE4C74B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5657150" y="1119701"/>
            <a:ext cx="4495612" cy="742362"/>
          </a:xfrm>
          <a:prstGeom prst="rect">
            <a:avLst/>
          </a:prstGeom>
        </p:spPr>
      </p:pic>
    </p:spTree>
    <p:extLst>
      <p:ext uri="{BB962C8B-B14F-4D97-AF65-F5344CB8AC3E}">
        <p14:creationId xmlns:p14="http://schemas.microsoft.com/office/powerpoint/2010/main" val="433202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ipe(down)">
                                      <p:cBhvr>
                                        <p:cTn id="11" dur="1000"/>
                                        <p:tgtEl>
                                          <p:spTgt spid="8"/>
                                        </p:tgtEl>
                                      </p:cBhvr>
                                    </p:animEffect>
                                  </p:childTnLst>
                                </p:cTn>
                              </p:par>
                            </p:childTnLst>
                          </p:cTn>
                        </p:par>
                        <p:par>
                          <p:cTn id="12" fill="hold">
                            <p:stCondLst>
                              <p:cond delay="1500"/>
                            </p:stCondLst>
                            <p:childTnLst>
                              <p:par>
                                <p:cTn id="13" presetID="22" presetClass="entr" presetSubtype="1"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childTnLst>
                          </p:cTn>
                        </p:par>
                        <p:par>
                          <p:cTn id="16" fill="hold">
                            <p:stCondLst>
                              <p:cond delay="2000"/>
                            </p:stCondLst>
                            <p:childTnLst>
                              <p:par>
                                <p:cTn id="17" presetID="22" presetClass="entr" presetSubtype="1" fill="hold" grpId="0" nodeType="afterEffect">
                                  <p:stCondLst>
                                    <p:cond delay="500"/>
                                  </p:stCondLst>
                                  <p:childTnLst>
                                    <p:set>
                                      <p:cBhvr>
                                        <p:cTn id="18" dur="1" fill="hold">
                                          <p:stCondLst>
                                            <p:cond delay="0"/>
                                          </p:stCondLst>
                                        </p:cTn>
                                        <p:tgtEl>
                                          <p:spTgt spid="3"/>
                                        </p:tgtEl>
                                        <p:attrNameLst>
                                          <p:attrName>style.visibility</p:attrName>
                                        </p:attrNameLst>
                                      </p:cBhvr>
                                      <p:to>
                                        <p:strVal val="visible"/>
                                      </p:to>
                                    </p:set>
                                    <p:animEffect transition="in" filter="wipe(up)">
                                      <p:cBhvr>
                                        <p:cTn id="19" dur="12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uiExpan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Zástupný symbol obrázku 5">
            <a:extLst>
              <a:ext uri="{FF2B5EF4-FFF2-40B4-BE49-F238E27FC236}">
                <a16:creationId xmlns:a16="http://schemas.microsoft.com/office/drawing/2014/main" id="{C0A38634-273F-46ED-948B-B68BD256078D}"/>
              </a:ext>
            </a:extLst>
          </p:cNvPr>
          <p:cNvPicPr>
            <a:picLocks noGrp="1" noChangeAspect="1"/>
          </p:cNvPicPr>
          <p:nvPr>
            <p:ph type="pic" sz="quarter" idx="11"/>
          </p:nvPr>
        </p:nvPicPr>
        <p:blipFill rotWithShape="1">
          <a:blip r:embed="rId2" cstate="print">
            <a:extLst>
              <a:ext uri="{28A0092B-C50C-407E-A947-70E740481C1C}">
                <a14:useLocalDpi xmlns:a14="http://schemas.microsoft.com/office/drawing/2010/main" val="0"/>
              </a:ext>
            </a:extLst>
          </a:blip>
          <a:srcRect l="39" r="45085"/>
          <a:stretch/>
        </p:blipFill>
        <p:spPr>
          <a:xfrm>
            <a:off x="0" y="315913"/>
            <a:ext cx="5345113" cy="6451935"/>
          </a:xfrm>
        </p:spPr>
      </p:pic>
      <p:sp>
        <p:nvSpPr>
          <p:cNvPr id="4" name="Nadpis 3">
            <a:extLst>
              <a:ext uri="{FF2B5EF4-FFF2-40B4-BE49-F238E27FC236}">
                <a16:creationId xmlns:a16="http://schemas.microsoft.com/office/drawing/2014/main" id="{D5305A6D-6669-4345-BB10-A9042B199956}"/>
              </a:ext>
            </a:extLst>
          </p:cNvPr>
          <p:cNvSpPr>
            <a:spLocks noGrp="1"/>
          </p:cNvSpPr>
          <p:nvPr>
            <p:ph type="title"/>
          </p:nvPr>
        </p:nvSpPr>
        <p:spPr/>
        <p:txBody>
          <a:bodyPr/>
          <a:lstStyle/>
          <a:p>
            <a:r>
              <a:rPr lang="cs-CZ" dirty="0"/>
              <a:t>Teoretické návrhy protihlukových stěn</a:t>
            </a:r>
          </a:p>
        </p:txBody>
      </p:sp>
    </p:spTree>
    <p:extLst>
      <p:ext uri="{BB962C8B-B14F-4D97-AF65-F5344CB8AC3E}">
        <p14:creationId xmlns:p14="http://schemas.microsoft.com/office/powerpoint/2010/main" val="9257408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descr="Obsah obrázku text, obří dopravní uzel&#10;&#10;Popis byl vytvořen automaticky">
            <a:extLst>
              <a:ext uri="{FF2B5EF4-FFF2-40B4-BE49-F238E27FC236}">
                <a16:creationId xmlns:a16="http://schemas.microsoft.com/office/drawing/2014/main" id="{6BC978D1-0DF3-4A7D-BA19-7E45EBBB7F6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7005"/>
          <a:stretch/>
        </p:blipFill>
        <p:spPr>
          <a:xfrm>
            <a:off x="-409" y="319285"/>
            <a:ext cx="6912489" cy="6445542"/>
          </a:xfrm>
          <a:prstGeom prst="rect">
            <a:avLst/>
          </a:prstGeom>
        </p:spPr>
      </p:pic>
      <p:sp>
        <p:nvSpPr>
          <p:cNvPr id="2" name="Nadpis 1">
            <a:extLst>
              <a:ext uri="{FF2B5EF4-FFF2-40B4-BE49-F238E27FC236}">
                <a16:creationId xmlns:a16="http://schemas.microsoft.com/office/drawing/2014/main" id="{52F5832E-09E4-4A07-91BD-422C8585E724}"/>
              </a:ext>
            </a:extLst>
          </p:cNvPr>
          <p:cNvSpPr txBox="1">
            <a:spLocks/>
          </p:cNvSpPr>
          <p:nvPr/>
        </p:nvSpPr>
        <p:spPr>
          <a:xfrm>
            <a:off x="7069392" y="501444"/>
            <a:ext cx="3101721" cy="1779639"/>
          </a:xfrm>
          <a:prstGeom prst="rect">
            <a:avLst/>
          </a:prstGeom>
        </p:spPr>
        <p:txBody>
          <a:bodyPr anchor="ctr">
            <a:normAutofit/>
          </a:bodyPr>
          <a:lstStyle>
            <a:lvl1pPr algn="l" defTabSz="1069122" rtl="0" eaLnBrk="1" latinLnBrk="0" hangingPunct="1">
              <a:spcBef>
                <a:spcPct val="0"/>
              </a:spcBef>
              <a:buNone/>
              <a:defRPr sz="3508" b="1" kern="1200">
                <a:solidFill>
                  <a:srgbClr val="0093D3"/>
                </a:solidFill>
                <a:latin typeface="Arial" pitchFamily="34" charset="0"/>
                <a:ea typeface="+mj-ea"/>
                <a:cs typeface="Arial" pitchFamily="34" charset="0"/>
              </a:defRPr>
            </a:lvl1pPr>
          </a:lstStyle>
          <a:p>
            <a:r>
              <a:rPr lang="cs-CZ" sz="3200" dirty="0"/>
              <a:t>Oblast Ústí nad Labem – Neštěmice</a:t>
            </a:r>
          </a:p>
        </p:txBody>
      </p:sp>
    </p:spTree>
    <p:extLst>
      <p:ext uri="{BB962C8B-B14F-4D97-AF65-F5344CB8AC3E}">
        <p14:creationId xmlns:p14="http://schemas.microsoft.com/office/powerpoint/2010/main" val="1886897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25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6BC978D1-0DF3-4A7D-BA19-7E45EBBB7F67}"/>
              </a:ext>
            </a:extLst>
          </p:cNvPr>
          <p:cNvPicPr>
            <a:picLocks noChangeAspect="1"/>
          </p:cNvPicPr>
          <p:nvPr/>
        </p:nvPicPr>
        <p:blipFill>
          <a:blip r:embed="rId2" cstate="print">
            <a:extLst>
              <a:ext uri="{28A0092B-C50C-407E-A947-70E740481C1C}">
                <a14:useLocalDpi xmlns:a14="http://schemas.microsoft.com/office/drawing/2010/main" val="0"/>
              </a:ext>
            </a:extLst>
          </a:blip>
          <a:srcRect l="3400" r="3400"/>
          <a:stretch/>
        </p:blipFill>
        <p:spPr>
          <a:xfrm>
            <a:off x="-409" y="319285"/>
            <a:ext cx="6912489" cy="6445542"/>
          </a:xfrm>
          <a:prstGeom prst="rect">
            <a:avLst/>
          </a:prstGeom>
        </p:spPr>
      </p:pic>
      <p:sp>
        <p:nvSpPr>
          <p:cNvPr id="2" name="Nadpis 1">
            <a:extLst>
              <a:ext uri="{FF2B5EF4-FFF2-40B4-BE49-F238E27FC236}">
                <a16:creationId xmlns:a16="http://schemas.microsoft.com/office/drawing/2014/main" id="{52F5832E-09E4-4A07-91BD-422C8585E724}"/>
              </a:ext>
            </a:extLst>
          </p:cNvPr>
          <p:cNvSpPr txBox="1">
            <a:spLocks/>
          </p:cNvSpPr>
          <p:nvPr/>
        </p:nvSpPr>
        <p:spPr>
          <a:xfrm>
            <a:off x="7069392" y="501444"/>
            <a:ext cx="3101721" cy="1779639"/>
          </a:xfrm>
          <a:prstGeom prst="rect">
            <a:avLst/>
          </a:prstGeom>
        </p:spPr>
        <p:txBody>
          <a:bodyPr anchor="ctr">
            <a:normAutofit/>
          </a:bodyPr>
          <a:lstStyle>
            <a:lvl1pPr algn="l" defTabSz="1069122" rtl="0" eaLnBrk="1" latinLnBrk="0" hangingPunct="1">
              <a:spcBef>
                <a:spcPct val="0"/>
              </a:spcBef>
              <a:buNone/>
              <a:defRPr sz="3508" b="1" kern="1200">
                <a:solidFill>
                  <a:srgbClr val="0093D3"/>
                </a:solidFill>
                <a:latin typeface="Arial" pitchFamily="34" charset="0"/>
                <a:ea typeface="+mj-ea"/>
                <a:cs typeface="Arial" pitchFamily="34" charset="0"/>
              </a:defRPr>
            </a:lvl1pPr>
          </a:lstStyle>
          <a:p>
            <a:r>
              <a:rPr lang="cs-CZ" sz="3200" dirty="0"/>
              <a:t>Oblast Povrly</a:t>
            </a:r>
          </a:p>
        </p:txBody>
      </p:sp>
    </p:spTree>
    <p:extLst>
      <p:ext uri="{BB962C8B-B14F-4D97-AF65-F5344CB8AC3E}">
        <p14:creationId xmlns:p14="http://schemas.microsoft.com/office/powerpoint/2010/main" val="785701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25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6BC978D1-0DF3-4A7D-BA19-7E45EBBB7F67}"/>
              </a:ext>
            </a:extLst>
          </p:cNvPr>
          <p:cNvPicPr>
            <a:picLocks noChangeAspect="1"/>
          </p:cNvPicPr>
          <p:nvPr/>
        </p:nvPicPr>
        <p:blipFill>
          <a:blip r:embed="rId2" cstate="print">
            <a:extLst>
              <a:ext uri="{28A0092B-C50C-407E-A947-70E740481C1C}">
                <a14:useLocalDpi xmlns:a14="http://schemas.microsoft.com/office/drawing/2010/main" val="0"/>
              </a:ext>
            </a:extLst>
          </a:blip>
          <a:srcRect l="3400" r="3400"/>
          <a:stretch/>
        </p:blipFill>
        <p:spPr>
          <a:xfrm>
            <a:off x="-409" y="319285"/>
            <a:ext cx="6912489" cy="6445542"/>
          </a:xfrm>
          <a:prstGeom prst="rect">
            <a:avLst/>
          </a:prstGeom>
        </p:spPr>
      </p:pic>
      <p:sp>
        <p:nvSpPr>
          <p:cNvPr id="2" name="Nadpis 1">
            <a:extLst>
              <a:ext uri="{FF2B5EF4-FFF2-40B4-BE49-F238E27FC236}">
                <a16:creationId xmlns:a16="http://schemas.microsoft.com/office/drawing/2014/main" id="{52F5832E-09E4-4A07-91BD-422C8585E724}"/>
              </a:ext>
            </a:extLst>
          </p:cNvPr>
          <p:cNvSpPr txBox="1">
            <a:spLocks/>
          </p:cNvSpPr>
          <p:nvPr/>
        </p:nvSpPr>
        <p:spPr>
          <a:xfrm>
            <a:off x="7069392" y="501444"/>
            <a:ext cx="3101721" cy="1779639"/>
          </a:xfrm>
          <a:prstGeom prst="rect">
            <a:avLst/>
          </a:prstGeom>
        </p:spPr>
        <p:txBody>
          <a:bodyPr anchor="ctr">
            <a:normAutofit/>
          </a:bodyPr>
          <a:lstStyle>
            <a:lvl1pPr algn="l" defTabSz="1069122" rtl="0" eaLnBrk="1" latinLnBrk="0" hangingPunct="1">
              <a:spcBef>
                <a:spcPct val="0"/>
              </a:spcBef>
              <a:buNone/>
              <a:defRPr sz="3508" b="1" kern="1200">
                <a:solidFill>
                  <a:srgbClr val="0093D3"/>
                </a:solidFill>
                <a:latin typeface="Arial" pitchFamily="34" charset="0"/>
                <a:ea typeface="+mj-ea"/>
                <a:cs typeface="Arial" pitchFamily="34" charset="0"/>
              </a:defRPr>
            </a:lvl1pPr>
          </a:lstStyle>
          <a:p>
            <a:r>
              <a:rPr lang="cs-CZ" sz="3100" dirty="0"/>
              <a:t>Oblast </a:t>
            </a:r>
            <a:br>
              <a:rPr lang="cs-CZ" sz="3100" dirty="0"/>
            </a:br>
            <a:r>
              <a:rPr lang="cs-CZ" sz="3100" dirty="0"/>
              <a:t>Povrly-Roztoky</a:t>
            </a:r>
          </a:p>
        </p:txBody>
      </p:sp>
    </p:spTree>
    <p:extLst>
      <p:ext uri="{BB962C8B-B14F-4D97-AF65-F5344CB8AC3E}">
        <p14:creationId xmlns:p14="http://schemas.microsoft.com/office/powerpoint/2010/main" val="2701265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25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ek 3">
            <a:extLst>
              <a:ext uri="{FF2B5EF4-FFF2-40B4-BE49-F238E27FC236}">
                <a16:creationId xmlns:a16="http://schemas.microsoft.com/office/drawing/2014/main" id="{6BC978D1-0DF3-4A7D-BA19-7E45EBBB7F67}"/>
              </a:ext>
            </a:extLst>
          </p:cNvPr>
          <p:cNvPicPr>
            <a:picLocks noChangeAspect="1"/>
          </p:cNvPicPr>
          <p:nvPr/>
        </p:nvPicPr>
        <p:blipFill>
          <a:blip r:embed="rId2" cstate="print">
            <a:extLst>
              <a:ext uri="{28A0092B-C50C-407E-A947-70E740481C1C}">
                <a14:useLocalDpi xmlns:a14="http://schemas.microsoft.com/office/drawing/2010/main" val="0"/>
              </a:ext>
            </a:extLst>
          </a:blip>
          <a:srcRect l="3400" r="3400"/>
          <a:stretch/>
        </p:blipFill>
        <p:spPr>
          <a:xfrm>
            <a:off x="-409" y="319285"/>
            <a:ext cx="6912489" cy="6445542"/>
          </a:xfrm>
          <a:prstGeom prst="rect">
            <a:avLst/>
          </a:prstGeom>
        </p:spPr>
      </p:pic>
      <p:sp>
        <p:nvSpPr>
          <p:cNvPr id="2" name="Nadpis 1">
            <a:extLst>
              <a:ext uri="{FF2B5EF4-FFF2-40B4-BE49-F238E27FC236}">
                <a16:creationId xmlns:a16="http://schemas.microsoft.com/office/drawing/2014/main" id="{52F5832E-09E4-4A07-91BD-422C8585E724}"/>
              </a:ext>
            </a:extLst>
          </p:cNvPr>
          <p:cNvSpPr txBox="1">
            <a:spLocks/>
          </p:cNvSpPr>
          <p:nvPr/>
        </p:nvSpPr>
        <p:spPr>
          <a:xfrm>
            <a:off x="7069392" y="501444"/>
            <a:ext cx="3101721" cy="1779639"/>
          </a:xfrm>
          <a:prstGeom prst="rect">
            <a:avLst/>
          </a:prstGeom>
        </p:spPr>
        <p:txBody>
          <a:bodyPr anchor="ctr">
            <a:normAutofit/>
          </a:bodyPr>
          <a:lstStyle>
            <a:lvl1pPr algn="l" defTabSz="1069122" rtl="0" eaLnBrk="1" latinLnBrk="0" hangingPunct="1">
              <a:spcBef>
                <a:spcPct val="0"/>
              </a:spcBef>
              <a:buNone/>
              <a:defRPr sz="3508" b="1" kern="1200">
                <a:solidFill>
                  <a:srgbClr val="0093D3"/>
                </a:solidFill>
                <a:latin typeface="Arial" pitchFamily="34" charset="0"/>
                <a:ea typeface="+mj-ea"/>
                <a:cs typeface="Arial" pitchFamily="34" charset="0"/>
              </a:defRPr>
            </a:lvl1pPr>
          </a:lstStyle>
          <a:p>
            <a:r>
              <a:rPr lang="cs-CZ" sz="3100" dirty="0"/>
              <a:t>Oblast </a:t>
            </a:r>
            <a:br>
              <a:rPr lang="cs-CZ" sz="3100" dirty="0"/>
            </a:br>
            <a:r>
              <a:rPr lang="cs-CZ" sz="3100" dirty="0"/>
              <a:t>Dobkovice</a:t>
            </a:r>
          </a:p>
        </p:txBody>
      </p:sp>
    </p:spTree>
    <p:extLst>
      <p:ext uri="{BB962C8B-B14F-4D97-AF65-F5344CB8AC3E}">
        <p14:creationId xmlns:p14="http://schemas.microsoft.com/office/powerpoint/2010/main" val="6685031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25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Zástupný symbol obrázku 5">
            <a:extLst>
              <a:ext uri="{FF2B5EF4-FFF2-40B4-BE49-F238E27FC236}">
                <a16:creationId xmlns:a16="http://schemas.microsoft.com/office/drawing/2014/main" id="{C0A38634-273F-46ED-948B-B68BD256078D}"/>
              </a:ext>
            </a:extLst>
          </p:cNvPr>
          <p:cNvPicPr>
            <a:picLocks noGrp="1" noChangeAspect="1"/>
          </p:cNvPicPr>
          <p:nvPr>
            <p:ph type="pic" sz="quarter" idx="11"/>
          </p:nvPr>
        </p:nvPicPr>
        <p:blipFill rotWithShape="1">
          <a:blip r:embed="rId2" cstate="print">
            <a:extLst>
              <a:ext uri="{28A0092B-C50C-407E-A947-70E740481C1C}">
                <a14:useLocalDpi xmlns:a14="http://schemas.microsoft.com/office/drawing/2010/main" val="0"/>
              </a:ext>
            </a:extLst>
          </a:blip>
          <a:srcRect l="5669" r="39071"/>
          <a:stretch/>
        </p:blipFill>
        <p:spPr>
          <a:xfrm>
            <a:off x="0" y="315913"/>
            <a:ext cx="5345906" cy="6451935"/>
          </a:xfrm>
        </p:spPr>
      </p:pic>
      <p:sp>
        <p:nvSpPr>
          <p:cNvPr id="3" name="Zástupný text 2">
            <a:extLst>
              <a:ext uri="{FF2B5EF4-FFF2-40B4-BE49-F238E27FC236}">
                <a16:creationId xmlns:a16="http://schemas.microsoft.com/office/drawing/2014/main" id="{3CC504B2-6865-4202-8C97-EDC1CD8EC5EB}"/>
              </a:ext>
            </a:extLst>
          </p:cNvPr>
          <p:cNvSpPr>
            <a:spLocks noGrp="1"/>
          </p:cNvSpPr>
          <p:nvPr>
            <p:ph type="body" sz="quarter" idx="10"/>
          </p:nvPr>
        </p:nvSpPr>
        <p:spPr/>
        <p:txBody>
          <a:bodyPr>
            <a:normAutofit/>
          </a:bodyPr>
          <a:lstStyle/>
          <a:p>
            <a:r>
              <a:rPr lang="cs-CZ" dirty="0"/>
              <a:t>Oprava silnice I/30 před nájezdem na D8, exit 74 </a:t>
            </a:r>
            <a:r>
              <a:rPr lang="cs-CZ" dirty="0" err="1"/>
              <a:t>Užín</a:t>
            </a:r>
            <a:endParaRPr lang="cs-CZ" dirty="0"/>
          </a:p>
        </p:txBody>
      </p:sp>
      <p:sp>
        <p:nvSpPr>
          <p:cNvPr id="4" name="Nadpis 3">
            <a:extLst>
              <a:ext uri="{FF2B5EF4-FFF2-40B4-BE49-F238E27FC236}">
                <a16:creationId xmlns:a16="http://schemas.microsoft.com/office/drawing/2014/main" id="{D5305A6D-6669-4345-BB10-A9042B199956}"/>
              </a:ext>
            </a:extLst>
          </p:cNvPr>
          <p:cNvSpPr>
            <a:spLocks noGrp="1"/>
          </p:cNvSpPr>
          <p:nvPr>
            <p:ph type="title"/>
          </p:nvPr>
        </p:nvSpPr>
        <p:spPr/>
        <p:txBody>
          <a:bodyPr/>
          <a:lstStyle/>
          <a:p>
            <a:r>
              <a:rPr lang="cs-CZ" dirty="0"/>
              <a:t>Neinvestiční akce</a:t>
            </a:r>
          </a:p>
        </p:txBody>
      </p:sp>
    </p:spTree>
    <p:extLst>
      <p:ext uri="{BB962C8B-B14F-4D97-AF65-F5344CB8AC3E}">
        <p14:creationId xmlns:p14="http://schemas.microsoft.com/office/powerpoint/2010/main" val="2595680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1704379A-1CDF-48C0-A781-5CF704A1F3E6}"/>
              </a:ext>
            </a:extLst>
          </p:cNvPr>
          <p:cNvSpPr>
            <a:spLocks noGrp="1"/>
          </p:cNvSpPr>
          <p:nvPr>
            <p:ph type="title"/>
          </p:nvPr>
        </p:nvSpPr>
        <p:spPr/>
        <p:txBody>
          <a:bodyPr/>
          <a:lstStyle/>
          <a:p>
            <a:r>
              <a:rPr lang="cs-CZ" dirty="0"/>
              <a:t>Přehled postupu plánování a realizace oprav</a:t>
            </a:r>
          </a:p>
        </p:txBody>
      </p:sp>
      <p:sp>
        <p:nvSpPr>
          <p:cNvPr id="15" name="Volný tvar: obrazec 14">
            <a:extLst>
              <a:ext uri="{FF2B5EF4-FFF2-40B4-BE49-F238E27FC236}">
                <a16:creationId xmlns:a16="http://schemas.microsoft.com/office/drawing/2014/main" id="{20756C0B-5BB2-48DA-B5C5-1D127C96EAA1}"/>
              </a:ext>
            </a:extLst>
          </p:cNvPr>
          <p:cNvSpPr/>
          <p:nvPr/>
        </p:nvSpPr>
        <p:spPr>
          <a:xfrm>
            <a:off x="521954" y="2473036"/>
            <a:ext cx="1744013" cy="600897"/>
          </a:xfrm>
          <a:custGeom>
            <a:avLst/>
            <a:gdLst>
              <a:gd name="connsiteX0" fmla="*/ 0 w 1434535"/>
              <a:gd name="connsiteY0" fmla="*/ 0 h 913207"/>
              <a:gd name="connsiteX1" fmla="*/ 1434535 w 1434535"/>
              <a:gd name="connsiteY1" fmla="*/ 0 h 913207"/>
              <a:gd name="connsiteX2" fmla="*/ 1434535 w 1434535"/>
              <a:gd name="connsiteY2" fmla="*/ 913207 h 913207"/>
              <a:gd name="connsiteX3" fmla="*/ 0 w 1434535"/>
              <a:gd name="connsiteY3" fmla="*/ 913207 h 913207"/>
              <a:gd name="connsiteX4" fmla="*/ 0 w 1434535"/>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4535" h="913207">
                <a:moveTo>
                  <a:pt x="0" y="0"/>
                </a:moveTo>
                <a:lnTo>
                  <a:pt x="1434535" y="0"/>
                </a:lnTo>
                <a:lnTo>
                  <a:pt x="1434535" y="913207"/>
                </a:lnTo>
                <a:lnTo>
                  <a:pt x="0" y="913207"/>
                </a:lnTo>
                <a:lnTo>
                  <a:pt x="0" y="0"/>
                </a:lnTo>
                <a:close/>
              </a:path>
            </a:pathLst>
          </a:custGeom>
          <a:solidFill>
            <a:schemeClr val="tx1">
              <a:lumMod val="5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1200" kern="1200" dirty="0"/>
              <a:t>KONTROLA KOMUNIKACÍ</a:t>
            </a:r>
          </a:p>
        </p:txBody>
      </p:sp>
      <p:sp>
        <p:nvSpPr>
          <p:cNvPr id="16" name="Volný tvar: obrazec 15">
            <a:extLst>
              <a:ext uri="{FF2B5EF4-FFF2-40B4-BE49-F238E27FC236}">
                <a16:creationId xmlns:a16="http://schemas.microsoft.com/office/drawing/2014/main" id="{149003F3-C510-41FD-B075-7B5AEC57A8A4}"/>
              </a:ext>
            </a:extLst>
          </p:cNvPr>
          <p:cNvSpPr/>
          <p:nvPr/>
        </p:nvSpPr>
        <p:spPr>
          <a:xfrm>
            <a:off x="2266950" y="2473036"/>
            <a:ext cx="891053" cy="600897"/>
          </a:xfrm>
          <a:custGeom>
            <a:avLst/>
            <a:gdLst>
              <a:gd name="connsiteX0" fmla="*/ 0 w 1476451"/>
              <a:gd name="connsiteY0" fmla="*/ 0 h 913207"/>
              <a:gd name="connsiteX1" fmla="*/ 1476451 w 1476451"/>
              <a:gd name="connsiteY1" fmla="*/ 0 h 913207"/>
              <a:gd name="connsiteX2" fmla="*/ 1476451 w 1476451"/>
              <a:gd name="connsiteY2" fmla="*/ 913207 h 913207"/>
              <a:gd name="connsiteX3" fmla="*/ 0 w 1476451"/>
              <a:gd name="connsiteY3" fmla="*/ 913207 h 913207"/>
              <a:gd name="connsiteX4" fmla="*/ 0 w 1476451"/>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6451" h="913207">
                <a:moveTo>
                  <a:pt x="0" y="0"/>
                </a:moveTo>
                <a:lnTo>
                  <a:pt x="1476451" y="0"/>
                </a:lnTo>
                <a:lnTo>
                  <a:pt x="1476451" y="913207"/>
                </a:lnTo>
                <a:lnTo>
                  <a:pt x="0" y="913207"/>
                </a:lnTo>
                <a:lnTo>
                  <a:pt x="0" y="0"/>
                </a:lnTo>
                <a:close/>
              </a:path>
            </a:pathLst>
          </a:custGeom>
          <a:solidFill>
            <a:schemeClr val="bg1">
              <a:lumMod val="5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1200" kern="1200" dirty="0"/>
              <a:t>PŘÍPRAVA</a:t>
            </a:r>
          </a:p>
        </p:txBody>
      </p:sp>
      <p:sp>
        <p:nvSpPr>
          <p:cNvPr id="17" name="Volný tvar: obrazec 16">
            <a:extLst>
              <a:ext uri="{FF2B5EF4-FFF2-40B4-BE49-F238E27FC236}">
                <a16:creationId xmlns:a16="http://schemas.microsoft.com/office/drawing/2014/main" id="{DC80A1C8-7301-472A-870E-3A993D939B99}"/>
              </a:ext>
            </a:extLst>
          </p:cNvPr>
          <p:cNvSpPr/>
          <p:nvPr/>
        </p:nvSpPr>
        <p:spPr>
          <a:xfrm>
            <a:off x="3158836" y="2473036"/>
            <a:ext cx="854364" cy="600897"/>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4">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1200" kern="1200" dirty="0"/>
              <a:t>VŘ</a:t>
            </a:r>
          </a:p>
        </p:txBody>
      </p:sp>
      <p:sp>
        <p:nvSpPr>
          <p:cNvPr id="18" name="Volný tvar: obrazec 17">
            <a:extLst>
              <a:ext uri="{FF2B5EF4-FFF2-40B4-BE49-F238E27FC236}">
                <a16:creationId xmlns:a16="http://schemas.microsoft.com/office/drawing/2014/main" id="{2AE41A13-30D0-4D0B-BDCC-AC98C53247A3}"/>
              </a:ext>
            </a:extLst>
          </p:cNvPr>
          <p:cNvSpPr/>
          <p:nvPr/>
        </p:nvSpPr>
        <p:spPr>
          <a:xfrm>
            <a:off x="4013200" y="2473036"/>
            <a:ext cx="2628900" cy="600897"/>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1200" kern="1200" dirty="0"/>
              <a:t>PROVEDENÍ DIAGNOSTIKY</a:t>
            </a:r>
          </a:p>
        </p:txBody>
      </p:sp>
      <p:sp>
        <p:nvSpPr>
          <p:cNvPr id="19" name="Volný tvar: obrazec 18">
            <a:extLst>
              <a:ext uri="{FF2B5EF4-FFF2-40B4-BE49-F238E27FC236}">
                <a16:creationId xmlns:a16="http://schemas.microsoft.com/office/drawing/2014/main" id="{4074CF1F-40B9-49EC-A285-8BA0680E6AA8}"/>
              </a:ext>
            </a:extLst>
          </p:cNvPr>
          <p:cNvSpPr/>
          <p:nvPr/>
        </p:nvSpPr>
        <p:spPr>
          <a:xfrm>
            <a:off x="6642100" y="2473036"/>
            <a:ext cx="923015" cy="600897"/>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bg1">
              <a:lumMod val="5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1200" kern="1200" dirty="0"/>
              <a:t>PŘÍPRAVA</a:t>
            </a:r>
          </a:p>
        </p:txBody>
      </p:sp>
      <p:sp>
        <p:nvSpPr>
          <p:cNvPr id="20" name="Volný tvar: obrazec 19">
            <a:extLst>
              <a:ext uri="{FF2B5EF4-FFF2-40B4-BE49-F238E27FC236}">
                <a16:creationId xmlns:a16="http://schemas.microsoft.com/office/drawing/2014/main" id="{2CCFFB32-7A69-48E8-B899-F6683F6DD10F}"/>
              </a:ext>
            </a:extLst>
          </p:cNvPr>
          <p:cNvSpPr/>
          <p:nvPr/>
        </p:nvSpPr>
        <p:spPr>
          <a:xfrm>
            <a:off x="7547911" y="2473036"/>
            <a:ext cx="877935" cy="600897"/>
          </a:xfrm>
          <a:custGeom>
            <a:avLst/>
            <a:gdLst>
              <a:gd name="connsiteX0" fmla="*/ 0 w 877935"/>
              <a:gd name="connsiteY0" fmla="*/ 0 h 913207"/>
              <a:gd name="connsiteX1" fmla="*/ 877935 w 877935"/>
              <a:gd name="connsiteY1" fmla="*/ 0 h 913207"/>
              <a:gd name="connsiteX2" fmla="*/ 877935 w 877935"/>
              <a:gd name="connsiteY2" fmla="*/ 913207 h 913207"/>
              <a:gd name="connsiteX3" fmla="*/ 0 w 877935"/>
              <a:gd name="connsiteY3" fmla="*/ 913207 h 913207"/>
              <a:gd name="connsiteX4" fmla="*/ 0 w 877935"/>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77935" h="913207">
                <a:moveTo>
                  <a:pt x="0" y="0"/>
                </a:moveTo>
                <a:lnTo>
                  <a:pt x="877935" y="0"/>
                </a:lnTo>
                <a:lnTo>
                  <a:pt x="877935" y="913207"/>
                </a:lnTo>
                <a:lnTo>
                  <a:pt x="0" y="913207"/>
                </a:lnTo>
                <a:lnTo>
                  <a:pt x="0" y="0"/>
                </a:lnTo>
                <a:close/>
              </a:path>
            </a:pathLst>
          </a:custGeom>
          <a:solidFill>
            <a:schemeClr val="accent4">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1200" kern="1200" dirty="0"/>
              <a:t>VŘ</a:t>
            </a:r>
          </a:p>
        </p:txBody>
      </p:sp>
      <p:sp>
        <p:nvSpPr>
          <p:cNvPr id="21" name="Volný tvar: obrazec 20">
            <a:extLst>
              <a:ext uri="{FF2B5EF4-FFF2-40B4-BE49-F238E27FC236}">
                <a16:creationId xmlns:a16="http://schemas.microsoft.com/office/drawing/2014/main" id="{1963F629-C1AA-47E6-8F7C-C5BE2588C274}"/>
              </a:ext>
            </a:extLst>
          </p:cNvPr>
          <p:cNvSpPr/>
          <p:nvPr/>
        </p:nvSpPr>
        <p:spPr>
          <a:xfrm>
            <a:off x="8420312" y="2473036"/>
            <a:ext cx="1749546" cy="600897"/>
          </a:xfrm>
          <a:custGeom>
            <a:avLst/>
            <a:gdLst>
              <a:gd name="connsiteX0" fmla="*/ 0 w 1749546"/>
              <a:gd name="connsiteY0" fmla="*/ 0 h 913207"/>
              <a:gd name="connsiteX1" fmla="*/ 1749546 w 1749546"/>
              <a:gd name="connsiteY1" fmla="*/ 0 h 913207"/>
              <a:gd name="connsiteX2" fmla="*/ 1749546 w 1749546"/>
              <a:gd name="connsiteY2" fmla="*/ 913207 h 913207"/>
              <a:gd name="connsiteX3" fmla="*/ 0 w 1749546"/>
              <a:gd name="connsiteY3" fmla="*/ 913207 h 913207"/>
              <a:gd name="connsiteX4" fmla="*/ 0 w 1749546"/>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546" h="913207">
                <a:moveTo>
                  <a:pt x="0" y="0"/>
                </a:moveTo>
                <a:lnTo>
                  <a:pt x="1749546" y="0"/>
                </a:lnTo>
                <a:lnTo>
                  <a:pt x="1749546" y="913207"/>
                </a:lnTo>
                <a:lnTo>
                  <a:pt x="0" y="913207"/>
                </a:lnTo>
                <a:lnTo>
                  <a:pt x="0" y="0"/>
                </a:lnTo>
                <a:close/>
              </a:path>
            </a:pathLst>
          </a:custGeom>
          <a:solidFill>
            <a:schemeClr val="accent3">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1200" kern="1200" dirty="0"/>
              <a:t>ZHOTOVENÍ PD</a:t>
            </a:r>
          </a:p>
        </p:txBody>
      </p:sp>
      <p:graphicFrame>
        <p:nvGraphicFramePr>
          <p:cNvPr id="13" name="Tabulka 13">
            <a:extLst>
              <a:ext uri="{FF2B5EF4-FFF2-40B4-BE49-F238E27FC236}">
                <a16:creationId xmlns:a16="http://schemas.microsoft.com/office/drawing/2014/main" id="{ED715052-4BAD-4624-A427-6F47E8880B29}"/>
              </a:ext>
            </a:extLst>
          </p:cNvPr>
          <p:cNvGraphicFramePr>
            <a:graphicFrameLocks noGrp="1"/>
          </p:cNvGraphicFramePr>
          <p:nvPr>
            <p:extLst>
              <p:ext uri="{D42A27DB-BD31-4B8C-83A1-F6EECF244321}">
                <p14:modId xmlns:p14="http://schemas.microsoft.com/office/powerpoint/2010/main" val="1384799429"/>
              </p:ext>
            </p:extLst>
          </p:nvPr>
        </p:nvGraphicFramePr>
        <p:xfrm>
          <a:off x="520700" y="3128770"/>
          <a:ext cx="9650410" cy="244812"/>
        </p:xfrm>
        <a:graphic>
          <a:graphicData uri="http://schemas.openxmlformats.org/drawingml/2006/table">
            <a:tbl>
              <a:tblPr>
                <a:tableStyleId>{5C22544A-7EE6-4342-B048-85BDC9FD1C3A}</a:tableStyleId>
              </a:tblPr>
              <a:tblGrid>
                <a:gridCol w="877310">
                  <a:extLst>
                    <a:ext uri="{9D8B030D-6E8A-4147-A177-3AD203B41FA5}">
                      <a16:colId xmlns:a16="http://schemas.microsoft.com/office/drawing/2014/main" val="3206810882"/>
                    </a:ext>
                  </a:extLst>
                </a:gridCol>
                <a:gridCol w="877310">
                  <a:extLst>
                    <a:ext uri="{9D8B030D-6E8A-4147-A177-3AD203B41FA5}">
                      <a16:colId xmlns:a16="http://schemas.microsoft.com/office/drawing/2014/main" val="912113208"/>
                    </a:ext>
                  </a:extLst>
                </a:gridCol>
                <a:gridCol w="877310">
                  <a:extLst>
                    <a:ext uri="{9D8B030D-6E8A-4147-A177-3AD203B41FA5}">
                      <a16:colId xmlns:a16="http://schemas.microsoft.com/office/drawing/2014/main" val="3954018387"/>
                    </a:ext>
                  </a:extLst>
                </a:gridCol>
                <a:gridCol w="877310">
                  <a:extLst>
                    <a:ext uri="{9D8B030D-6E8A-4147-A177-3AD203B41FA5}">
                      <a16:colId xmlns:a16="http://schemas.microsoft.com/office/drawing/2014/main" val="2785411250"/>
                    </a:ext>
                  </a:extLst>
                </a:gridCol>
                <a:gridCol w="877310">
                  <a:extLst>
                    <a:ext uri="{9D8B030D-6E8A-4147-A177-3AD203B41FA5}">
                      <a16:colId xmlns:a16="http://schemas.microsoft.com/office/drawing/2014/main" val="3475858274"/>
                    </a:ext>
                  </a:extLst>
                </a:gridCol>
                <a:gridCol w="877310">
                  <a:extLst>
                    <a:ext uri="{9D8B030D-6E8A-4147-A177-3AD203B41FA5}">
                      <a16:colId xmlns:a16="http://schemas.microsoft.com/office/drawing/2014/main" val="417446003"/>
                    </a:ext>
                  </a:extLst>
                </a:gridCol>
                <a:gridCol w="877310">
                  <a:extLst>
                    <a:ext uri="{9D8B030D-6E8A-4147-A177-3AD203B41FA5}">
                      <a16:colId xmlns:a16="http://schemas.microsoft.com/office/drawing/2014/main" val="2344789669"/>
                    </a:ext>
                  </a:extLst>
                </a:gridCol>
                <a:gridCol w="877310">
                  <a:extLst>
                    <a:ext uri="{9D8B030D-6E8A-4147-A177-3AD203B41FA5}">
                      <a16:colId xmlns:a16="http://schemas.microsoft.com/office/drawing/2014/main" val="3874571337"/>
                    </a:ext>
                  </a:extLst>
                </a:gridCol>
                <a:gridCol w="877310">
                  <a:extLst>
                    <a:ext uri="{9D8B030D-6E8A-4147-A177-3AD203B41FA5}">
                      <a16:colId xmlns:a16="http://schemas.microsoft.com/office/drawing/2014/main" val="968517490"/>
                    </a:ext>
                  </a:extLst>
                </a:gridCol>
                <a:gridCol w="877310">
                  <a:extLst>
                    <a:ext uri="{9D8B030D-6E8A-4147-A177-3AD203B41FA5}">
                      <a16:colId xmlns:a16="http://schemas.microsoft.com/office/drawing/2014/main" val="2978946153"/>
                    </a:ext>
                  </a:extLst>
                </a:gridCol>
                <a:gridCol w="877310">
                  <a:extLst>
                    <a:ext uri="{9D8B030D-6E8A-4147-A177-3AD203B41FA5}">
                      <a16:colId xmlns:a16="http://schemas.microsoft.com/office/drawing/2014/main" val="1606268481"/>
                    </a:ext>
                  </a:extLst>
                </a:gridCol>
              </a:tblGrid>
              <a:tr h="244812">
                <a:tc>
                  <a:txBody>
                    <a:bodyPr/>
                    <a:lstStyle/>
                    <a:p>
                      <a:pPr algn="ctr"/>
                      <a:endParaRPr lang="cs-CZ" sz="1000" b="0" dirty="0"/>
                    </a:p>
                  </a:txBody>
                  <a:tcPr anchor="ctr">
                    <a:lnL w="12700" cmpd="sng">
                      <a:noFill/>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algn="ctr"/>
                      <a:r>
                        <a:rPr lang="cs-CZ" sz="1000" b="0" dirty="0"/>
                        <a:t>1. měsíc</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algn="ctr"/>
                      <a:r>
                        <a:rPr lang="cs-CZ" sz="1000" b="0" dirty="0"/>
                        <a:t>2. měsíc</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algn="ctr"/>
                      <a:r>
                        <a:rPr lang="cs-CZ" sz="1000" b="0" dirty="0"/>
                        <a:t>3. měsíc</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marL="0" marR="0" lvl="0" indent="0" algn="ctr" defTabSz="1069122" rtl="0" eaLnBrk="1" fontAlgn="auto" latinLnBrk="0" hangingPunct="1">
                        <a:lnSpc>
                          <a:spcPct val="100000"/>
                        </a:lnSpc>
                        <a:spcBef>
                          <a:spcPts val="0"/>
                        </a:spcBef>
                        <a:spcAft>
                          <a:spcPts val="0"/>
                        </a:spcAft>
                        <a:buClrTx/>
                        <a:buSzTx/>
                        <a:buFontTx/>
                        <a:buNone/>
                        <a:tabLst/>
                        <a:defRPr/>
                      </a:pPr>
                      <a:r>
                        <a:rPr lang="cs-CZ" sz="1000" b="0" dirty="0"/>
                        <a:t>4. měsíc</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marL="0" marR="0" lvl="0" indent="0" algn="ctr" defTabSz="1069122" rtl="0" eaLnBrk="1" fontAlgn="auto" latinLnBrk="0" hangingPunct="1">
                        <a:lnSpc>
                          <a:spcPct val="100000"/>
                        </a:lnSpc>
                        <a:spcBef>
                          <a:spcPts val="0"/>
                        </a:spcBef>
                        <a:spcAft>
                          <a:spcPts val="0"/>
                        </a:spcAft>
                        <a:buClrTx/>
                        <a:buSzTx/>
                        <a:buFontTx/>
                        <a:buNone/>
                        <a:tabLst/>
                        <a:defRPr/>
                      </a:pPr>
                      <a:r>
                        <a:rPr lang="cs-CZ" sz="1000" b="0" dirty="0"/>
                        <a:t>5. měsíc</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marL="0" marR="0" lvl="0" indent="0" algn="ctr" defTabSz="1069122" rtl="0" eaLnBrk="1" fontAlgn="auto" latinLnBrk="0" hangingPunct="1">
                        <a:lnSpc>
                          <a:spcPct val="100000"/>
                        </a:lnSpc>
                        <a:spcBef>
                          <a:spcPts val="0"/>
                        </a:spcBef>
                        <a:spcAft>
                          <a:spcPts val="0"/>
                        </a:spcAft>
                        <a:buClrTx/>
                        <a:buSzTx/>
                        <a:buFontTx/>
                        <a:buNone/>
                        <a:tabLst/>
                        <a:defRPr/>
                      </a:pPr>
                      <a:r>
                        <a:rPr lang="cs-CZ" sz="1000" b="0" dirty="0"/>
                        <a:t>6. měsíc</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marL="0" marR="0" lvl="0" indent="0" algn="ctr" defTabSz="1069122" rtl="0" eaLnBrk="1" fontAlgn="auto" latinLnBrk="0" hangingPunct="1">
                        <a:lnSpc>
                          <a:spcPct val="100000"/>
                        </a:lnSpc>
                        <a:spcBef>
                          <a:spcPts val="0"/>
                        </a:spcBef>
                        <a:spcAft>
                          <a:spcPts val="0"/>
                        </a:spcAft>
                        <a:buClrTx/>
                        <a:buSzTx/>
                        <a:buFontTx/>
                        <a:buNone/>
                        <a:tabLst/>
                        <a:defRPr/>
                      </a:pPr>
                      <a:r>
                        <a:rPr lang="cs-CZ" sz="1000" b="0" dirty="0"/>
                        <a:t>7. měsíc</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marL="0" marR="0" lvl="0" indent="0" algn="ctr" defTabSz="1069122" rtl="0" eaLnBrk="1" fontAlgn="auto" latinLnBrk="0" hangingPunct="1">
                        <a:lnSpc>
                          <a:spcPct val="100000"/>
                        </a:lnSpc>
                        <a:spcBef>
                          <a:spcPts val="0"/>
                        </a:spcBef>
                        <a:spcAft>
                          <a:spcPts val="0"/>
                        </a:spcAft>
                        <a:buClrTx/>
                        <a:buSzTx/>
                        <a:buFontTx/>
                        <a:buNone/>
                        <a:tabLst/>
                        <a:defRPr/>
                      </a:pPr>
                      <a:r>
                        <a:rPr lang="cs-CZ" sz="1000" b="0" dirty="0"/>
                        <a:t>8. měsíc</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marL="0" marR="0" lvl="0" indent="0" algn="ctr" defTabSz="1069122" rtl="0" eaLnBrk="1" fontAlgn="auto" latinLnBrk="0" hangingPunct="1">
                        <a:lnSpc>
                          <a:spcPct val="100000"/>
                        </a:lnSpc>
                        <a:spcBef>
                          <a:spcPts val="0"/>
                        </a:spcBef>
                        <a:spcAft>
                          <a:spcPts val="0"/>
                        </a:spcAft>
                        <a:buClrTx/>
                        <a:buSzTx/>
                        <a:buFontTx/>
                        <a:buNone/>
                        <a:tabLst/>
                        <a:defRPr/>
                      </a:pPr>
                      <a:r>
                        <a:rPr lang="cs-CZ" sz="1000" b="0" dirty="0"/>
                        <a:t>9. měsíc</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marL="0" marR="0" lvl="0" indent="0" algn="ctr" defTabSz="1069122" rtl="0" eaLnBrk="1" fontAlgn="auto" latinLnBrk="0" hangingPunct="1">
                        <a:lnSpc>
                          <a:spcPct val="100000"/>
                        </a:lnSpc>
                        <a:spcBef>
                          <a:spcPts val="0"/>
                        </a:spcBef>
                        <a:spcAft>
                          <a:spcPts val="0"/>
                        </a:spcAft>
                        <a:buClrTx/>
                        <a:buSzTx/>
                        <a:buFontTx/>
                        <a:buNone/>
                        <a:tabLst/>
                        <a:defRPr/>
                      </a:pPr>
                      <a:r>
                        <a:rPr lang="cs-CZ" sz="1000" b="0" dirty="0"/>
                        <a:t>10. měsíc</a:t>
                      </a:r>
                    </a:p>
                  </a:txBody>
                  <a:tcPr anchor="ctr">
                    <a:lnL w="6350" cap="flat" cmpd="sng" algn="ctr">
                      <a:solidFill>
                        <a:srgbClr val="0093D3"/>
                      </a:solidFill>
                      <a:prstDash val="solid"/>
                      <a:round/>
                      <a:headEnd type="none" w="med" len="med"/>
                      <a:tailEnd type="none" w="med" len="med"/>
                    </a:lnL>
                    <a:lnR w="12700" cmpd="sng">
                      <a:noFill/>
                    </a:lnR>
                    <a:lnT w="12700" cmpd="sng">
                      <a:noFill/>
                    </a:lnT>
                    <a:lnB w="12700" cmpd="sng">
                      <a:noFill/>
                    </a:lnB>
                    <a:noFill/>
                  </a:tcPr>
                </a:tc>
                <a:extLst>
                  <a:ext uri="{0D108BD9-81ED-4DB2-BD59-A6C34878D82A}">
                    <a16:rowId xmlns:a16="http://schemas.microsoft.com/office/drawing/2014/main" val="2310845003"/>
                  </a:ext>
                </a:extLst>
              </a:tr>
            </a:tbl>
          </a:graphicData>
        </a:graphic>
      </p:graphicFrame>
      <p:sp>
        <p:nvSpPr>
          <p:cNvPr id="24" name="Volný tvar: obrazec 23">
            <a:extLst>
              <a:ext uri="{FF2B5EF4-FFF2-40B4-BE49-F238E27FC236}">
                <a16:creationId xmlns:a16="http://schemas.microsoft.com/office/drawing/2014/main" id="{7D550480-987E-4A54-837E-F0096AEE5341}"/>
              </a:ext>
            </a:extLst>
          </p:cNvPr>
          <p:cNvSpPr/>
          <p:nvPr/>
        </p:nvSpPr>
        <p:spPr>
          <a:xfrm>
            <a:off x="528684" y="4210862"/>
            <a:ext cx="891053" cy="600897"/>
          </a:xfrm>
          <a:custGeom>
            <a:avLst/>
            <a:gdLst>
              <a:gd name="connsiteX0" fmla="*/ 0 w 1476451"/>
              <a:gd name="connsiteY0" fmla="*/ 0 h 913207"/>
              <a:gd name="connsiteX1" fmla="*/ 1476451 w 1476451"/>
              <a:gd name="connsiteY1" fmla="*/ 0 h 913207"/>
              <a:gd name="connsiteX2" fmla="*/ 1476451 w 1476451"/>
              <a:gd name="connsiteY2" fmla="*/ 913207 h 913207"/>
              <a:gd name="connsiteX3" fmla="*/ 0 w 1476451"/>
              <a:gd name="connsiteY3" fmla="*/ 913207 h 913207"/>
              <a:gd name="connsiteX4" fmla="*/ 0 w 1476451"/>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6451" h="913207">
                <a:moveTo>
                  <a:pt x="0" y="0"/>
                </a:moveTo>
                <a:lnTo>
                  <a:pt x="1476451" y="0"/>
                </a:lnTo>
                <a:lnTo>
                  <a:pt x="1476451" y="913207"/>
                </a:lnTo>
                <a:lnTo>
                  <a:pt x="0" y="913207"/>
                </a:lnTo>
                <a:lnTo>
                  <a:pt x="0" y="0"/>
                </a:lnTo>
                <a:close/>
              </a:path>
            </a:pathLst>
          </a:custGeom>
          <a:solidFill>
            <a:schemeClr val="bg1">
              <a:lumMod val="50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1200" kern="1200" dirty="0"/>
              <a:t>PŘÍPRAVA</a:t>
            </a:r>
          </a:p>
        </p:txBody>
      </p:sp>
      <p:sp>
        <p:nvSpPr>
          <p:cNvPr id="25" name="Volný tvar: obrazec 24">
            <a:extLst>
              <a:ext uri="{FF2B5EF4-FFF2-40B4-BE49-F238E27FC236}">
                <a16:creationId xmlns:a16="http://schemas.microsoft.com/office/drawing/2014/main" id="{8B07256E-ED0F-476D-ADF2-3475D79FA6E1}"/>
              </a:ext>
            </a:extLst>
          </p:cNvPr>
          <p:cNvSpPr/>
          <p:nvPr/>
        </p:nvSpPr>
        <p:spPr>
          <a:xfrm>
            <a:off x="1419737" y="4210862"/>
            <a:ext cx="2592211" cy="600897"/>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4">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1200" kern="1200" dirty="0"/>
              <a:t>VŘ</a:t>
            </a:r>
          </a:p>
        </p:txBody>
      </p:sp>
      <p:sp>
        <p:nvSpPr>
          <p:cNvPr id="26" name="Volný tvar: obrazec 25">
            <a:extLst>
              <a:ext uri="{FF2B5EF4-FFF2-40B4-BE49-F238E27FC236}">
                <a16:creationId xmlns:a16="http://schemas.microsoft.com/office/drawing/2014/main" id="{F0188F90-E611-4340-9546-7D635C9D0057}"/>
              </a:ext>
            </a:extLst>
          </p:cNvPr>
          <p:cNvSpPr/>
          <p:nvPr/>
        </p:nvSpPr>
        <p:spPr>
          <a:xfrm>
            <a:off x="4011948" y="4210862"/>
            <a:ext cx="891053" cy="600897"/>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5"/>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1200" kern="1200" dirty="0"/>
              <a:t>DIO</a:t>
            </a:r>
          </a:p>
        </p:txBody>
      </p:sp>
      <p:sp>
        <p:nvSpPr>
          <p:cNvPr id="29" name="Volný tvar: obrazec 28">
            <a:extLst>
              <a:ext uri="{FF2B5EF4-FFF2-40B4-BE49-F238E27FC236}">
                <a16:creationId xmlns:a16="http://schemas.microsoft.com/office/drawing/2014/main" id="{34619E4B-C4D3-45D1-9AF9-C8496694E038}"/>
              </a:ext>
            </a:extLst>
          </p:cNvPr>
          <p:cNvSpPr/>
          <p:nvPr/>
        </p:nvSpPr>
        <p:spPr>
          <a:xfrm>
            <a:off x="4903001" y="4210862"/>
            <a:ext cx="1781508" cy="600897"/>
          </a:xfrm>
          <a:custGeom>
            <a:avLst/>
            <a:gdLst>
              <a:gd name="connsiteX0" fmla="*/ 0 w 1749546"/>
              <a:gd name="connsiteY0" fmla="*/ 0 h 913207"/>
              <a:gd name="connsiteX1" fmla="*/ 1749546 w 1749546"/>
              <a:gd name="connsiteY1" fmla="*/ 0 h 913207"/>
              <a:gd name="connsiteX2" fmla="*/ 1749546 w 1749546"/>
              <a:gd name="connsiteY2" fmla="*/ 913207 h 913207"/>
              <a:gd name="connsiteX3" fmla="*/ 0 w 1749546"/>
              <a:gd name="connsiteY3" fmla="*/ 913207 h 913207"/>
              <a:gd name="connsiteX4" fmla="*/ 0 w 1749546"/>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546" h="913207">
                <a:moveTo>
                  <a:pt x="0" y="0"/>
                </a:moveTo>
                <a:lnTo>
                  <a:pt x="1749546" y="0"/>
                </a:lnTo>
                <a:lnTo>
                  <a:pt x="1749546" y="913207"/>
                </a:lnTo>
                <a:lnTo>
                  <a:pt x="0" y="913207"/>
                </a:lnTo>
                <a:lnTo>
                  <a:pt x="0" y="0"/>
                </a:lnTo>
                <a:close/>
              </a:path>
            </a:pathLst>
          </a:custGeom>
          <a:solidFill>
            <a:schemeClr val="accent6">
              <a:lumMod val="75000"/>
            </a:schemeClr>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1200" dirty="0"/>
              <a:t>REALIZACE</a:t>
            </a:r>
            <a:endParaRPr lang="cs-CZ" sz="1200" kern="1200" dirty="0"/>
          </a:p>
        </p:txBody>
      </p:sp>
      <p:graphicFrame>
        <p:nvGraphicFramePr>
          <p:cNvPr id="30" name="Tabulka 13">
            <a:extLst>
              <a:ext uri="{FF2B5EF4-FFF2-40B4-BE49-F238E27FC236}">
                <a16:creationId xmlns:a16="http://schemas.microsoft.com/office/drawing/2014/main" id="{210CD5AF-3748-4B0A-A003-C452B2670719}"/>
              </a:ext>
            </a:extLst>
          </p:cNvPr>
          <p:cNvGraphicFramePr>
            <a:graphicFrameLocks noGrp="1"/>
          </p:cNvGraphicFramePr>
          <p:nvPr>
            <p:extLst>
              <p:ext uri="{D42A27DB-BD31-4B8C-83A1-F6EECF244321}">
                <p14:modId xmlns:p14="http://schemas.microsoft.com/office/powerpoint/2010/main" val="16927661"/>
              </p:ext>
            </p:extLst>
          </p:nvPr>
        </p:nvGraphicFramePr>
        <p:xfrm>
          <a:off x="519448" y="4866596"/>
          <a:ext cx="6141170" cy="244812"/>
        </p:xfrm>
        <a:graphic>
          <a:graphicData uri="http://schemas.openxmlformats.org/drawingml/2006/table">
            <a:tbl>
              <a:tblPr>
                <a:tableStyleId>{5C22544A-7EE6-4342-B048-85BDC9FD1C3A}</a:tableStyleId>
              </a:tblPr>
              <a:tblGrid>
                <a:gridCol w="877310">
                  <a:extLst>
                    <a:ext uri="{9D8B030D-6E8A-4147-A177-3AD203B41FA5}">
                      <a16:colId xmlns:a16="http://schemas.microsoft.com/office/drawing/2014/main" val="3206810882"/>
                    </a:ext>
                  </a:extLst>
                </a:gridCol>
                <a:gridCol w="877310">
                  <a:extLst>
                    <a:ext uri="{9D8B030D-6E8A-4147-A177-3AD203B41FA5}">
                      <a16:colId xmlns:a16="http://schemas.microsoft.com/office/drawing/2014/main" val="912113208"/>
                    </a:ext>
                  </a:extLst>
                </a:gridCol>
                <a:gridCol w="877310">
                  <a:extLst>
                    <a:ext uri="{9D8B030D-6E8A-4147-A177-3AD203B41FA5}">
                      <a16:colId xmlns:a16="http://schemas.microsoft.com/office/drawing/2014/main" val="3954018387"/>
                    </a:ext>
                  </a:extLst>
                </a:gridCol>
                <a:gridCol w="877310">
                  <a:extLst>
                    <a:ext uri="{9D8B030D-6E8A-4147-A177-3AD203B41FA5}">
                      <a16:colId xmlns:a16="http://schemas.microsoft.com/office/drawing/2014/main" val="2785411250"/>
                    </a:ext>
                  </a:extLst>
                </a:gridCol>
                <a:gridCol w="877310">
                  <a:extLst>
                    <a:ext uri="{9D8B030D-6E8A-4147-A177-3AD203B41FA5}">
                      <a16:colId xmlns:a16="http://schemas.microsoft.com/office/drawing/2014/main" val="3475858274"/>
                    </a:ext>
                  </a:extLst>
                </a:gridCol>
                <a:gridCol w="877310">
                  <a:extLst>
                    <a:ext uri="{9D8B030D-6E8A-4147-A177-3AD203B41FA5}">
                      <a16:colId xmlns:a16="http://schemas.microsoft.com/office/drawing/2014/main" val="417446003"/>
                    </a:ext>
                  </a:extLst>
                </a:gridCol>
                <a:gridCol w="877310">
                  <a:extLst>
                    <a:ext uri="{9D8B030D-6E8A-4147-A177-3AD203B41FA5}">
                      <a16:colId xmlns:a16="http://schemas.microsoft.com/office/drawing/2014/main" val="2344789669"/>
                    </a:ext>
                  </a:extLst>
                </a:gridCol>
              </a:tblGrid>
              <a:tr h="244812">
                <a:tc>
                  <a:txBody>
                    <a:bodyPr/>
                    <a:lstStyle/>
                    <a:p>
                      <a:pPr algn="ctr"/>
                      <a:r>
                        <a:rPr lang="cs-CZ" sz="1000" b="0" dirty="0"/>
                        <a:t>11. měsíc</a:t>
                      </a:r>
                    </a:p>
                  </a:txBody>
                  <a:tcPr anchor="ctr">
                    <a:lnR w="6350" cap="flat" cmpd="sng" algn="ctr">
                      <a:solidFill>
                        <a:srgbClr val="0093D3"/>
                      </a:solidFill>
                      <a:prstDash val="solid"/>
                      <a:round/>
                      <a:headEnd type="none" w="med" len="med"/>
                      <a:tailEnd type="none" w="med" len="med"/>
                    </a:lnR>
                    <a:noFill/>
                  </a:tcPr>
                </a:tc>
                <a:tc>
                  <a:txBody>
                    <a:bodyPr/>
                    <a:lstStyle/>
                    <a:p>
                      <a:pPr algn="ctr"/>
                      <a:r>
                        <a:rPr lang="cs-CZ" sz="1000" b="0" dirty="0"/>
                        <a:t>12. měsíc</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noFill/>
                  </a:tcPr>
                </a:tc>
                <a:tc>
                  <a:txBody>
                    <a:bodyPr/>
                    <a:lstStyle/>
                    <a:p>
                      <a:pPr algn="ctr"/>
                      <a:r>
                        <a:rPr lang="cs-CZ" sz="1000" b="0" dirty="0"/>
                        <a:t>13. měsíc</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noFill/>
                  </a:tcPr>
                </a:tc>
                <a:tc>
                  <a:txBody>
                    <a:bodyPr/>
                    <a:lstStyle/>
                    <a:p>
                      <a:pPr algn="ctr"/>
                      <a:r>
                        <a:rPr lang="cs-CZ" sz="1000" b="0" dirty="0"/>
                        <a:t>14. měsíc</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noFill/>
                  </a:tcPr>
                </a:tc>
                <a:tc>
                  <a:txBody>
                    <a:bodyPr/>
                    <a:lstStyle/>
                    <a:p>
                      <a:pPr marL="0" marR="0" lvl="0" indent="0" algn="ctr" defTabSz="1069122" rtl="0" eaLnBrk="1" fontAlgn="auto" latinLnBrk="0" hangingPunct="1">
                        <a:lnSpc>
                          <a:spcPct val="100000"/>
                        </a:lnSpc>
                        <a:spcBef>
                          <a:spcPts val="0"/>
                        </a:spcBef>
                        <a:spcAft>
                          <a:spcPts val="0"/>
                        </a:spcAft>
                        <a:buClrTx/>
                        <a:buSzTx/>
                        <a:buFontTx/>
                        <a:buNone/>
                        <a:tabLst/>
                        <a:defRPr/>
                      </a:pPr>
                      <a:r>
                        <a:rPr lang="cs-CZ" sz="1000" b="0" dirty="0"/>
                        <a:t>15. měsíc</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noFill/>
                  </a:tcPr>
                </a:tc>
                <a:tc>
                  <a:txBody>
                    <a:bodyPr/>
                    <a:lstStyle/>
                    <a:p>
                      <a:pPr marL="0" marR="0" lvl="0" indent="0" algn="ctr" defTabSz="1069122" rtl="0" eaLnBrk="1" fontAlgn="auto" latinLnBrk="0" hangingPunct="1">
                        <a:lnSpc>
                          <a:spcPct val="100000"/>
                        </a:lnSpc>
                        <a:spcBef>
                          <a:spcPts val="0"/>
                        </a:spcBef>
                        <a:spcAft>
                          <a:spcPts val="0"/>
                        </a:spcAft>
                        <a:buClrTx/>
                        <a:buSzTx/>
                        <a:buFontTx/>
                        <a:buNone/>
                        <a:tabLst/>
                        <a:defRPr/>
                      </a:pPr>
                      <a:r>
                        <a:rPr lang="cs-CZ" sz="1000" b="0" dirty="0"/>
                        <a:t>16. měsíc</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noFill/>
                  </a:tcPr>
                </a:tc>
                <a:tc>
                  <a:txBody>
                    <a:bodyPr/>
                    <a:lstStyle/>
                    <a:p>
                      <a:pPr marL="0" marR="0" lvl="0" indent="0" algn="ctr" defTabSz="1069122" rtl="0" eaLnBrk="1" fontAlgn="auto" latinLnBrk="0" hangingPunct="1">
                        <a:lnSpc>
                          <a:spcPct val="100000"/>
                        </a:lnSpc>
                        <a:spcBef>
                          <a:spcPts val="0"/>
                        </a:spcBef>
                        <a:spcAft>
                          <a:spcPts val="0"/>
                        </a:spcAft>
                        <a:buClrTx/>
                        <a:buSzTx/>
                        <a:buFontTx/>
                        <a:buNone/>
                        <a:tabLst/>
                        <a:defRPr/>
                      </a:pPr>
                      <a:r>
                        <a:rPr lang="cs-CZ" sz="1000" b="0" dirty="0"/>
                        <a:t>17. měsíc</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noFill/>
                  </a:tcPr>
                </a:tc>
                <a:extLst>
                  <a:ext uri="{0D108BD9-81ED-4DB2-BD59-A6C34878D82A}">
                    <a16:rowId xmlns:a16="http://schemas.microsoft.com/office/drawing/2014/main" val="2310845003"/>
                  </a:ext>
                </a:extLst>
              </a:tr>
            </a:tbl>
          </a:graphicData>
        </a:graphic>
      </p:graphicFrame>
    </p:spTree>
    <p:extLst>
      <p:ext uri="{BB962C8B-B14F-4D97-AF65-F5344CB8AC3E}">
        <p14:creationId xmlns:p14="http://schemas.microsoft.com/office/powerpoint/2010/main" val="621448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left)">
                                      <p:cBhvr>
                                        <p:cTn id="7" dur="5500"/>
                                        <p:tgtEl>
                                          <p:spTgt spid="13"/>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left)">
                                      <p:cBhvr>
                                        <p:cTn id="10" dur="1000"/>
                                        <p:tgtEl>
                                          <p:spTgt spid="15"/>
                                        </p:tgtEl>
                                      </p:cBhvr>
                                    </p:animEffect>
                                  </p:childTnLst>
                                </p:cTn>
                              </p:par>
                              <p:par>
                                <p:cTn id="11" presetID="22" presetClass="entr" presetSubtype="8" fill="hold" grpId="0" nodeType="withEffect">
                                  <p:stCondLst>
                                    <p:cond delay="100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par>
                                <p:cTn id="14" presetID="22" presetClass="entr" presetSubtype="8" fill="hold" grpId="0" nodeType="withEffect">
                                  <p:stCondLst>
                                    <p:cond delay="150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22" presetClass="entr" presetSubtype="8" fill="hold" grpId="0" nodeType="withEffect">
                                  <p:stCondLst>
                                    <p:cond delay="2000"/>
                                  </p:stCondLst>
                                  <p:childTnLst>
                                    <p:set>
                                      <p:cBhvr>
                                        <p:cTn id="18" dur="1" fill="hold">
                                          <p:stCondLst>
                                            <p:cond delay="0"/>
                                          </p:stCondLst>
                                        </p:cTn>
                                        <p:tgtEl>
                                          <p:spTgt spid="18"/>
                                        </p:tgtEl>
                                        <p:attrNameLst>
                                          <p:attrName>style.visibility</p:attrName>
                                        </p:attrNameLst>
                                      </p:cBhvr>
                                      <p:to>
                                        <p:strVal val="visible"/>
                                      </p:to>
                                    </p:set>
                                    <p:animEffect transition="in" filter="wipe(left)">
                                      <p:cBhvr>
                                        <p:cTn id="19" dur="1500"/>
                                        <p:tgtEl>
                                          <p:spTgt spid="18"/>
                                        </p:tgtEl>
                                      </p:cBhvr>
                                    </p:animEffect>
                                  </p:childTnLst>
                                </p:cTn>
                              </p:par>
                              <p:par>
                                <p:cTn id="20" presetID="22" presetClass="entr" presetSubtype="8" fill="hold" grpId="0" nodeType="withEffect">
                                  <p:stCondLst>
                                    <p:cond delay="3500"/>
                                  </p:stCondLst>
                                  <p:childTnLst>
                                    <p:set>
                                      <p:cBhvr>
                                        <p:cTn id="21" dur="1" fill="hold">
                                          <p:stCondLst>
                                            <p:cond delay="0"/>
                                          </p:stCondLst>
                                        </p:cTn>
                                        <p:tgtEl>
                                          <p:spTgt spid="19"/>
                                        </p:tgtEl>
                                        <p:attrNameLst>
                                          <p:attrName>style.visibility</p:attrName>
                                        </p:attrNameLst>
                                      </p:cBhvr>
                                      <p:to>
                                        <p:strVal val="visible"/>
                                      </p:to>
                                    </p:set>
                                    <p:animEffect transition="in" filter="wipe(left)">
                                      <p:cBhvr>
                                        <p:cTn id="22" dur="500"/>
                                        <p:tgtEl>
                                          <p:spTgt spid="19"/>
                                        </p:tgtEl>
                                      </p:cBhvr>
                                    </p:animEffect>
                                  </p:childTnLst>
                                </p:cTn>
                              </p:par>
                              <p:par>
                                <p:cTn id="23" presetID="22" presetClass="entr" presetSubtype="8" fill="hold" grpId="0" nodeType="withEffect">
                                  <p:stCondLst>
                                    <p:cond delay="4000"/>
                                  </p:stCondLst>
                                  <p:childTnLst>
                                    <p:set>
                                      <p:cBhvr>
                                        <p:cTn id="24" dur="1" fill="hold">
                                          <p:stCondLst>
                                            <p:cond delay="0"/>
                                          </p:stCondLst>
                                        </p:cTn>
                                        <p:tgtEl>
                                          <p:spTgt spid="20"/>
                                        </p:tgtEl>
                                        <p:attrNameLst>
                                          <p:attrName>style.visibility</p:attrName>
                                        </p:attrNameLst>
                                      </p:cBhvr>
                                      <p:to>
                                        <p:strVal val="visible"/>
                                      </p:to>
                                    </p:set>
                                    <p:animEffect transition="in" filter="wipe(left)">
                                      <p:cBhvr>
                                        <p:cTn id="25" dur="500"/>
                                        <p:tgtEl>
                                          <p:spTgt spid="20"/>
                                        </p:tgtEl>
                                      </p:cBhvr>
                                    </p:animEffect>
                                  </p:childTnLst>
                                </p:cTn>
                              </p:par>
                              <p:par>
                                <p:cTn id="26" presetID="22" presetClass="entr" presetSubtype="8" fill="hold" grpId="0" nodeType="withEffect">
                                  <p:stCondLst>
                                    <p:cond delay="4500"/>
                                  </p:stCondLst>
                                  <p:childTnLst>
                                    <p:set>
                                      <p:cBhvr>
                                        <p:cTn id="27" dur="1" fill="hold">
                                          <p:stCondLst>
                                            <p:cond delay="0"/>
                                          </p:stCondLst>
                                        </p:cTn>
                                        <p:tgtEl>
                                          <p:spTgt spid="21"/>
                                        </p:tgtEl>
                                        <p:attrNameLst>
                                          <p:attrName>style.visibility</p:attrName>
                                        </p:attrNameLst>
                                      </p:cBhvr>
                                      <p:to>
                                        <p:strVal val="visible"/>
                                      </p:to>
                                    </p:set>
                                    <p:animEffect transition="in" filter="wipe(left)">
                                      <p:cBhvr>
                                        <p:cTn id="28" dur="1000"/>
                                        <p:tgtEl>
                                          <p:spTgt spid="21"/>
                                        </p:tgtEl>
                                      </p:cBhvr>
                                    </p:animEffect>
                                  </p:childTnLst>
                                </p:cTn>
                              </p:par>
                            </p:childTnLst>
                          </p:cTn>
                        </p:par>
                        <p:par>
                          <p:cTn id="29" fill="hold">
                            <p:stCondLst>
                              <p:cond delay="5500"/>
                            </p:stCondLst>
                            <p:childTnLst>
                              <p:par>
                                <p:cTn id="30" presetID="22" presetClass="entr" presetSubtype="8" fill="hold" nodeType="after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wipe(left)">
                                      <p:cBhvr>
                                        <p:cTn id="32" dur="3500"/>
                                        <p:tgtEl>
                                          <p:spTgt spid="30"/>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Effect transition="in" filter="wipe(left)">
                                      <p:cBhvr>
                                        <p:cTn id="35" dur="500"/>
                                        <p:tgtEl>
                                          <p:spTgt spid="24"/>
                                        </p:tgtEl>
                                      </p:cBhvr>
                                    </p:animEffect>
                                  </p:childTnLst>
                                </p:cTn>
                              </p:par>
                              <p:par>
                                <p:cTn id="36" presetID="22" presetClass="entr" presetSubtype="8" fill="hold" grpId="0" nodeType="withEffect">
                                  <p:stCondLst>
                                    <p:cond delay="500"/>
                                  </p:stCondLst>
                                  <p:childTnLst>
                                    <p:set>
                                      <p:cBhvr>
                                        <p:cTn id="37" dur="1" fill="hold">
                                          <p:stCondLst>
                                            <p:cond delay="0"/>
                                          </p:stCondLst>
                                        </p:cTn>
                                        <p:tgtEl>
                                          <p:spTgt spid="25"/>
                                        </p:tgtEl>
                                        <p:attrNameLst>
                                          <p:attrName>style.visibility</p:attrName>
                                        </p:attrNameLst>
                                      </p:cBhvr>
                                      <p:to>
                                        <p:strVal val="visible"/>
                                      </p:to>
                                    </p:set>
                                    <p:animEffect transition="in" filter="wipe(left)">
                                      <p:cBhvr>
                                        <p:cTn id="38" dur="1500"/>
                                        <p:tgtEl>
                                          <p:spTgt spid="25"/>
                                        </p:tgtEl>
                                      </p:cBhvr>
                                    </p:animEffect>
                                  </p:childTnLst>
                                </p:cTn>
                              </p:par>
                              <p:par>
                                <p:cTn id="39" presetID="22" presetClass="entr" presetSubtype="8" fill="hold" grpId="0" nodeType="withEffect">
                                  <p:stCondLst>
                                    <p:cond delay="2000"/>
                                  </p:stCondLst>
                                  <p:childTnLst>
                                    <p:set>
                                      <p:cBhvr>
                                        <p:cTn id="40" dur="1" fill="hold">
                                          <p:stCondLst>
                                            <p:cond delay="0"/>
                                          </p:stCondLst>
                                        </p:cTn>
                                        <p:tgtEl>
                                          <p:spTgt spid="26"/>
                                        </p:tgtEl>
                                        <p:attrNameLst>
                                          <p:attrName>style.visibility</p:attrName>
                                        </p:attrNameLst>
                                      </p:cBhvr>
                                      <p:to>
                                        <p:strVal val="visible"/>
                                      </p:to>
                                    </p:set>
                                    <p:animEffect transition="in" filter="wipe(left)">
                                      <p:cBhvr>
                                        <p:cTn id="41" dur="500"/>
                                        <p:tgtEl>
                                          <p:spTgt spid="26"/>
                                        </p:tgtEl>
                                      </p:cBhvr>
                                    </p:animEffect>
                                  </p:childTnLst>
                                </p:cTn>
                              </p:par>
                              <p:par>
                                <p:cTn id="42" presetID="22" presetClass="entr" presetSubtype="8" fill="hold" grpId="0" nodeType="withEffect">
                                  <p:stCondLst>
                                    <p:cond delay="2500"/>
                                  </p:stCondLst>
                                  <p:childTnLst>
                                    <p:set>
                                      <p:cBhvr>
                                        <p:cTn id="43" dur="1" fill="hold">
                                          <p:stCondLst>
                                            <p:cond delay="0"/>
                                          </p:stCondLst>
                                        </p:cTn>
                                        <p:tgtEl>
                                          <p:spTgt spid="29"/>
                                        </p:tgtEl>
                                        <p:attrNameLst>
                                          <p:attrName>style.visibility</p:attrName>
                                        </p:attrNameLst>
                                      </p:cBhvr>
                                      <p:to>
                                        <p:strVal val="visible"/>
                                      </p:to>
                                    </p:set>
                                    <p:animEffect transition="in" filter="wipe(left)">
                                      <p:cBhvr>
                                        <p:cTn id="44"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0" grpId="0" animBg="1"/>
      <p:bldP spid="21" grpId="0" animBg="1"/>
      <p:bldP spid="24" grpId="0" animBg="1"/>
      <p:bldP spid="25" grpId="0" animBg="1"/>
      <p:bldP spid="26" grpId="0" animBg="1"/>
      <p:bldP spid="2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28A209B3-3F3F-4EF6-86F9-00896F6F115D}"/>
              </a:ext>
            </a:extLst>
          </p:cNvPr>
          <p:cNvSpPr>
            <a:spLocks noGrp="1"/>
          </p:cNvSpPr>
          <p:nvPr>
            <p:ph type="title"/>
          </p:nvPr>
        </p:nvSpPr>
        <p:spPr/>
        <p:txBody>
          <a:bodyPr/>
          <a:lstStyle/>
          <a:p>
            <a:r>
              <a:rPr lang="cs-CZ" dirty="0"/>
              <a:t>Cyklus plánování a oprav komunikací</a:t>
            </a:r>
          </a:p>
        </p:txBody>
      </p:sp>
      <p:graphicFrame>
        <p:nvGraphicFramePr>
          <p:cNvPr id="11" name="Tabulka 13">
            <a:extLst>
              <a:ext uri="{FF2B5EF4-FFF2-40B4-BE49-F238E27FC236}">
                <a16:creationId xmlns:a16="http://schemas.microsoft.com/office/drawing/2014/main" id="{75393DEF-4C6B-4A7A-8FD5-635B8BDE1031}"/>
              </a:ext>
            </a:extLst>
          </p:cNvPr>
          <p:cNvGraphicFramePr>
            <a:graphicFrameLocks noGrp="1"/>
          </p:cNvGraphicFramePr>
          <p:nvPr>
            <p:extLst>
              <p:ext uri="{D42A27DB-BD31-4B8C-83A1-F6EECF244321}">
                <p14:modId xmlns:p14="http://schemas.microsoft.com/office/powerpoint/2010/main" val="2935220392"/>
              </p:ext>
            </p:extLst>
          </p:nvPr>
        </p:nvGraphicFramePr>
        <p:xfrm>
          <a:off x="520700" y="2193849"/>
          <a:ext cx="9650407" cy="244812"/>
        </p:xfrm>
        <a:graphic>
          <a:graphicData uri="http://schemas.openxmlformats.org/drawingml/2006/table">
            <a:tbl>
              <a:tblPr>
                <a:tableStyleId>{5C22544A-7EE6-4342-B048-85BDC9FD1C3A}</a:tableStyleId>
              </a:tblPr>
              <a:tblGrid>
                <a:gridCol w="742339">
                  <a:extLst>
                    <a:ext uri="{9D8B030D-6E8A-4147-A177-3AD203B41FA5}">
                      <a16:colId xmlns:a16="http://schemas.microsoft.com/office/drawing/2014/main" val="3206810882"/>
                    </a:ext>
                  </a:extLst>
                </a:gridCol>
                <a:gridCol w="742339">
                  <a:extLst>
                    <a:ext uri="{9D8B030D-6E8A-4147-A177-3AD203B41FA5}">
                      <a16:colId xmlns:a16="http://schemas.microsoft.com/office/drawing/2014/main" val="912113208"/>
                    </a:ext>
                  </a:extLst>
                </a:gridCol>
                <a:gridCol w="742339">
                  <a:extLst>
                    <a:ext uri="{9D8B030D-6E8A-4147-A177-3AD203B41FA5}">
                      <a16:colId xmlns:a16="http://schemas.microsoft.com/office/drawing/2014/main" val="3954018387"/>
                    </a:ext>
                  </a:extLst>
                </a:gridCol>
                <a:gridCol w="742339">
                  <a:extLst>
                    <a:ext uri="{9D8B030D-6E8A-4147-A177-3AD203B41FA5}">
                      <a16:colId xmlns:a16="http://schemas.microsoft.com/office/drawing/2014/main" val="2785411250"/>
                    </a:ext>
                  </a:extLst>
                </a:gridCol>
                <a:gridCol w="742339">
                  <a:extLst>
                    <a:ext uri="{9D8B030D-6E8A-4147-A177-3AD203B41FA5}">
                      <a16:colId xmlns:a16="http://schemas.microsoft.com/office/drawing/2014/main" val="3475858274"/>
                    </a:ext>
                  </a:extLst>
                </a:gridCol>
                <a:gridCol w="742339">
                  <a:extLst>
                    <a:ext uri="{9D8B030D-6E8A-4147-A177-3AD203B41FA5}">
                      <a16:colId xmlns:a16="http://schemas.microsoft.com/office/drawing/2014/main" val="417446003"/>
                    </a:ext>
                  </a:extLst>
                </a:gridCol>
                <a:gridCol w="742339">
                  <a:extLst>
                    <a:ext uri="{9D8B030D-6E8A-4147-A177-3AD203B41FA5}">
                      <a16:colId xmlns:a16="http://schemas.microsoft.com/office/drawing/2014/main" val="2344789669"/>
                    </a:ext>
                  </a:extLst>
                </a:gridCol>
                <a:gridCol w="742339">
                  <a:extLst>
                    <a:ext uri="{9D8B030D-6E8A-4147-A177-3AD203B41FA5}">
                      <a16:colId xmlns:a16="http://schemas.microsoft.com/office/drawing/2014/main" val="3874571337"/>
                    </a:ext>
                  </a:extLst>
                </a:gridCol>
                <a:gridCol w="742339">
                  <a:extLst>
                    <a:ext uri="{9D8B030D-6E8A-4147-A177-3AD203B41FA5}">
                      <a16:colId xmlns:a16="http://schemas.microsoft.com/office/drawing/2014/main" val="968517490"/>
                    </a:ext>
                  </a:extLst>
                </a:gridCol>
                <a:gridCol w="742339">
                  <a:extLst>
                    <a:ext uri="{9D8B030D-6E8A-4147-A177-3AD203B41FA5}">
                      <a16:colId xmlns:a16="http://schemas.microsoft.com/office/drawing/2014/main" val="2978946153"/>
                    </a:ext>
                  </a:extLst>
                </a:gridCol>
                <a:gridCol w="742339">
                  <a:extLst>
                    <a:ext uri="{9D8B030D-6E8A-4147-A177-3AD203B41FA5}">
                      <a16:colId xmlns:a16="http://schemas.microsoft.com/office/drawing/2014/main" val="1606268481"/>
                    </a:ext>
                  </a:extLst>
                </a:gridCol>
                <a:gridCol w="742339">
                  <a:extLst>
                    <a:ext uri="{9D8B030D-6E8A-4147-A177-3AD203B41FA5}">
                      <a16:colId xmlns:a16="http://schemas.microsoft.com/office/drawing/2014/main" val="659414839"/>
                    </a:ext>
                  </a:extLst>
                </a:gridCol>
                <a:gridCol w="742339">
                  <a:extLst>
                    <a:ext uri="{9D8B030D-6E8A-4147-A177-3AD203B41FA5}">
                      <a16:colId xmlns:a16="http://schemas.microsoft.com/office/drawing/2014/main" val="1785070514"/>
                    </a:ext>
                  </a:extLst>
                </a:gridCol>
              </a:tblGrid>
              <a:tr h="244812">
                <a:tc>
                  <a:txBody>
                    <a:bodyPr/>
                    <a:lstStyle/>
                    <a:p>
                      <a:pPr algn="ctr"/>
                      <a:r>
                        <a:rPr lang="cs-CZ" sz="1000" b="0" dirty="0"/>
                        <a:t>2015</a:t>
                      </a:r>
                    </a:p>
                  </a:txBody>
                  <a:tcPr anchor="ctr">
                    <a:lnL w="12700" cmpd="sng">
                      <a:noFill/>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algn="ctr"/>
                      <a:r>
                        <a:rPr lang="cs-CZ" sz="1000" b="0" dirty="0"/>
                        <a:t>2016</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algn="ctr"/>
                      <a:r>
                        <a:rPr lang="cs-CZ" sz="1000" b="0" dirty="0"/>
                        <a:t>2017</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algn="ctr"/>
                      <a:r>
                        <a:rPr lang="cs-CZ" sz="1000" b="0" dirty="0"/>
                        <a:t>2018</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marL="0" marR="0" lvl="0" indent="0" algn="ctr" defTabSz="1069122" rtl="0" eaLnBrk="1" fontAlgn="auto" latinLnBrk="0" hangingPunct="1">
                        <a:lnSpc>
                          <a:spcPct val="100000"/>
                        </a:lnSpc>
                        <a:spcBef>
                          <a:spcPts val="0"/>
                        </a:spcBef>
                        <a:spcAft>
                          <a:spcPts val="0"/>
                        </a:spcAft>
                        <a:buClrTx/>
                        <a:buSzTx/>
                        <a:buFontTx/>
                        <a:buNone/>
                        <a:tabLst/>
                        <a:defRPr/>
                      </a:pPr>
                      <a:r>
                        <a:rPr lang="cs-CZ" sz="1000" b="0" dirty="0"/>
                        <a:t>2019</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marL="0" marR="0" lvl="0" indent="0" algn="ctr" defTabSz="1069122" rtl="0" eaLnBrk="1" fontAlgn="auto" latinLnBrk="0" hangingPunct="1">
                        <a:lnSpc>
                          <a:spcPct val="100000"/>
                        </a:lnSpc>
                        <a:spcBef>
                          <a:spcPts val="0"/>
                        </a:spcBef>
                        <a:spcAft>
                          <a:spcPts val="0"/>
                        </a:spcAft>
                        <a:buClrTx/>
                        <a:buSzTx/>
                        <a:buFontTx/>
                        <a:buNone/>
                        <a:tabLst/>
                        <a:defRPr/>
                      </a:pPr>
                      <a:r>
                        <a:rPr lang="cs-CZ" sz="1000" b="0" dirty="0"/>
                        <a:t>2020</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marL="0" marR="0" lvl="0" indent="0" algn="ctr" defTabSz="1069122" rtl="0" eaLnBrk="1" fontAlgn="auto" latinLnBrk="0" hangingPunct="1">
                        <a:lnSpc>
                          <a:spcPct val="100000"/>
                        </a:lnSpc>
                        <a:spcBef>
                          <a:spcPts val="0"/>
                        </a:spcBef>
                        <a:spcAft>
                          <a:spcPts val="0"/>
                        </a:spcAft>
                        <a:buClrTx/>
                        <a:buSzTx/>
                        <a:buFontTx/>
                        <a:buNone/>
                        <a:tabLst/>
                        <a:defRPr/>
                      </a:pPr>
                      <a:r>
                        <a:rPr lang="cs-CZ" sz="1000" b="0" dirty="0"/>
                        <a:t>2021</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marL="0" marR="0" lvl="0" indent="0" algn="ctr" defTabSz="1069122" rtl="0" eaLnBrk="1" fontAlgn="auto" latinLnBrk="0" hangingPunct="1">
                        <a:lnSpc>
                          <a:spcPct val="100000"/>
                        </a:lnSpc>
                        <a:spcBef>
                          <a:spcPts val="0"/>
                        </a:spcBef>
                        <a:spcAft>
                          <a:spcPts val="0"/>
                        </a:spcAft>
                        <a:buClrTx/>
                        <a:buSzTx/>
                        <a:buFontTx/>
                        <a:buNone/>
                        <a:tabLst/>
                        <a:defRPr/>
                      </a:pPr>
                      <a:r>
                        <a:rPr lang="cs-CZ" sz="1000" b="0" dirty="0"/>
                        <a:t>2022</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marL="0" marR="0" lvl="0" indent="0" algn="ctr" defTabSz="1069122" rtl="0" eaLnBrk="1" fontAlgn="auto" latinLnBrk="0" hangingPunct="1">
                        <a:lnSpc>
                          <a:spcPct val="100000"/>
                        </a:lnSpc>
                        <a:spcBef>
                          <a:spcPts val="0"/>
                        </a:spcBef>
                        <a:spcAft>
                          <a:spcPts val="0"/>
                        </a:spcAft>
                        <a:buClrTx/>
                        <a:buSzTx/>
                        <a:buFontTx/>
                        <a:buNone/>
                        <a:tabLst/>
                        <a:defRPr/>
                      </a:pPr>
                      <a:r>
                        <a:rPr lang="cs-CZ" sz="1000" b="0" dirty="0"/>
                        <a:t>2023</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marL="0" marR="0" lvl="0" indent="0" algn="ctr" defTabSz="1069122" rtl="0" eaLnBrk="1" fontAlgn="auto" latinLnBrk="0" hangingPunct="1">
                        <a:lnSpc>
                          <a:spcPct val="100000"/>
                        </a:lnSpc>
                        <a:spcBef>
                          <a:spcPts val="0"/>
                        </a:spcBef>
                        <a:spcAft>
                          <a:spcPts val="0"/>
                        </a:spcAft>
                        <a:buClrTx/>
                        <a:buSzTx/>
                        <a:buFontTx/>
                        <a:buNone/>
                        <a:tabLst/>
                        <a:defRPr/>
                      </a:pPr>
                      <a:r>
                        <a:rPr lang="cs-CZ" sz="1000" b="0" dirty="0"/>
                        <a:t>2024</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marL="0" marR="0" lvl="0" indent="0" algn="ctr" defTabSz="1069122" rtl="0" eaLnBrk="1" fontAlgn="auto" latinLnBrk="0" hangingPunct="1">
                        <a:lnSpc>
                          <a:spcPct val="100000"/>
                        </a:lnSpc>
                        <a:spcBef>
                          <a:spcPts val="0"/>
                        </a:spcBef>
                        <a:spcAft>
                          <a:spcPts val="0"/>
                        </a:spcAft>
                        <a:buClrTx/>
                        <a:buSzTx/>
                        <a:buFontTx/>
                        <a:buNone/>
                        <a:tabLst/>
                        <a:defRPr/>
                      </a:pPr>
                      <a:r>
                        <a:rPr lang="cs-CZ" sz="1000" b="0" dirty="0"/>
                        <a:t>2025</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marL="0" marR="0" lvl="0" indent="0" algn="ctr" defTabSz="1069122" rtl="0" eaLnBrk="1" fontAlgn="auto" latinLnBrk="0" hangingPunct="1">
                        <a:lnSpc>
                          <a:spcPct val="100000"/>
                        </a:lnSpc>
                        <a:spcBef>
                          <a:spcPts val="0"/>
                        </a:spcBef>
                        <a:spcAft>
                          <a:spcPts val="0"/>
                        </a:spcAft>
                        <a:buClrTx/>
                        <a:buSzTx/>
                        <a:buFontTx/>
                        <a:buNone/>
                        <a:tabLst/>
                        <a:defRPr/>
                      </a:pPr>
                      <a:r>
                        <a:rPr lang="cs-CZ" sz="1000" b="0" dirty="0"/>
                        <a:t>2026</a:t>
                      </a:r>
                    </a:p>
                  </a:txBody>
                  <a:tcPr anchor="ctr">
                    <a:lnL w="6350" cap="flat" cmpd="sng" algn="ctr">
                      <a:solidFill>
                        <a:srgbClr val="0093D3"/>
                      </a:solidFill>
                      <a:prstDash val="solid"/>
                      <a:round/>
                      <a:headEnd type="none" w="med" len="med"/>
                      <a:tailEnd type="none" w="med" len="med"/>
                    </a:lnL>
                    <a:lnR w="6350" cap="flat" cmpd="sng" algn="ctr">
                      <a:solidFill>
                        <a:srgbClr val="0093D3"/>
                      </a:solidFill>
                      <a:prstDash val="solid"/>
                      <a:round/>
                      <a:headEnd type="none" w="med" len="med"/>
                      <a:tailEnd type="none" w="med" len="med"/>
                    </a:lnR>
                    <a:lnT w="12700" cmpd="sng">
                      <a:noFill/>
                    </a:lnT>
                    <a:lnB w="12700" cmpd="sng">
                      <a:noFill/>
                    </a:lnB>
                    <a:noFill/>
                  </a:tcPr>
                </a:tc>
                <a:tc>
                  <a:txBody>
                    <a:bodyPr/>
                    <a:lstStyle/>
                    <a:p>
                      <a:pPr marL="0" marR="0" lvl="0" indent="0" algn="ctr" defTabSz="1069122" rtl="0" eaLnBrk="1" fontAlgn="auto" latinLnBrk="0" hangingPunct="1">
                        <a:lnSpc>
                          <a:spcPct val="100000"/>
                        </a:lnSpc>
                        <a:spcBef>
                          <a:spcPts val="0"/>
                        </a:spcBef>
                        <a:spcAft>
                          <a:spcPts val="0"/>
                        </a:spcAft>
                        <a:buClrTx/>
                        <a:buSzTx/>
                        <a:buFontTx/>
                        <a:buNone/>
                        <a:tabLst/>
                        <a:defRPr/>
                      </a:pPr>
                      <a:r>
                        <a:rPr lang="cs-CZ" sz="1000" b="0" dirty="0"/>
                        <a:t>2027</a:t>
                      </a:r>
                    </a:p>
                  </a:txBody>
                  <a:tcPr anchor="ctr">
                    <a:lnL w="6350" cap="flat" cmpd="sng" algn="ctr">
                      <a:solidFill>
                        <a:srgbClr val="0093D3"/>
                      </a:solidFill>
                      <a:prstDash val="solid"/>
                      <a:round/>
                      <a:headEnd type="none" w="med" len="med"/>
                      <a:tailEnd type="none" w="med" len="med"/>
                    </a:lnL>
                    <a:lnR w="12700" cmpd="sng">
                      <a:noFill/>
                    </a:lnR>
                    <a:lnT w="12700" cmpd="sng">
                      <a:noFill/>
                    </a:lnT>
                    <a:lnB w="12700" cmpd="sng">
                      <a:noFill/>
                    </a:lnB>
                    <a:noFill/>
                  </a:tcPr>
                </a:tc>
                <a:extLst>
                  <a:ext uri="{0D108BD9-81ED-4DB2-BD59-A6C34878D82A}">
                    <a16:rowId xmlns:a16="http://schemas.microsoft.com/office/drawing/2014/main" val="2310845003"/>
                  </a:ext>
                </a:extLst>
              </a:tr>
            </a:tbl>
          </a:graphicData>
        </a:graphic>
      </p:graphicFrame>
      <p:grpSp>
        <p:nvGrpSpPr>
          <p:cNvPr id="58" name="Skupina 57">
            <a:extLst>
              <a:ext uri="{FF2B5EF4-FFF2-40B4-BE49-F238E27FC236}">
                <a16:creationId xmlns:a16="http://schemas.microsoft.com/office/drawing/2014/main" id="{EB088F42-8ED0-4395-AB89-069FA9FF43F0}"/>
              </a:ext>
            </a:extLst>
          </p:cNvPr>
          <p:cNvGrpSpPr/>
          <p:nvPr/>
        </p:nvGrpSpPr>
        <p:grpSpPr>
          <a:xfrm>
            <a:off x="521955" y="2473036"/>
            <a:ext cx="9647903" cy="324351"/>
            <a:chOff x="521955" y="2473036"/>
            <a:chExt cx="9647903" cy="324351"/>
          </a:xfrm>
        </p:grpSpPr>
        <p:sp>
          <p:nvSpPr>
            <p:cNvPr id="4" name="Volný tvar: obrazec 3">
              <a:extLst>
                <a:ext uri="{FF2B5EF4-FFF2-40B4-BE49-F238E27FC236}">
                  <a16:creationId xmlns:a16="http://schemas.microsoft.com/office/drawing/2014/main" id="{F98E1094-AC1E-41B8-8D8C-3DA466E5947A}"/>
                </a:ext>
              </a:extLst>
            </p:cNvPr>
            <p:cNvSpPr/>
            <p:nvPr/>
          </p:nvSpPr>
          <p:spPr>
            <a:xfrm>
              <a:off x="521955" y="2473036"/>
              <a:ext cx="742401" cy="324351"/>
            </a:xfrm>
            <a:custGeom>
              <a:avLst/>
              <a:gdLst>
                <a:gd name="connsiteX0" fmla="*/ 0 w 1434535"/>
                <a:gd name="connsiteY0" fmla="*/ 0 h 913207"/>
                <a:gd name="connsiteX1" fmla="*/ 1434535 w 1434535"/>
                <a:gd name="connsiteY1" fmla="*/ 0 h 913207"/>
                <a:gd name="connsiteX2" fmla="*/ 1434535 w 1434535"/>
                <a:gd name="connsiteY2" fmla="*/ 913207 h 913207"/>
                <a:gd name="connsiteX3" fmla="*/ 0 w 1434535"/>
                <a:gd name="connsiteY3" fmla="*/ 913207 h 913207"/>
                <a:gd name="connsiteX4" fmla="*/ 0 w 1434535"/>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4535" h="913207">
                  <a:moveTo>
                    <a:pt x="0" y="0"/>
                  </a:moveTo>
                  <a:lnTo>
                    <a:pt x="1434535" y="0"/>
                  </a:lnTo>
                  <a:lnTo>
                    <a:pt x="1434535" y="913207"/>
                  </a:lnTo>
                  <a:lnTo>
                    <a:pt x="0" y="913207"/>
                  </a:lnTo>
                  <a:lnTo>
                    <a:pt x="0" y="0"/>
                  </a:lnTo>
                  <a:close/>
                </a:path>
              </a:pathLst>
            </a:custGeom>
            <a:solidFill>
              <a:schemeClr val="accent3">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dirty="0"/>
                <a:t>PROHLÍDKA</a:t>
              </a:r>
              <a:endParaRPr lang="cs-CZ" sz="800" kern="1200" dirty="0"/>
            </a:p>
          </p:txBody>
        </p:sp>
        <p:sp>
          <p:nvSpPr>
            <p:cNvPr id="5" name="Volný tvar: obrazec 4">
              <a:extLst>
                <a:ext uri="{FF2B5EF4-FFF2-40B4-BE49-F238E27FC236}">
                  <a16:creationId xmlns:a16="http://schemas.microsoft.com/office/drawing/2014/main" id="{3C42B1F0-08AA-4047-A482-C8D0673FF074}"/>
                </a:ext>
              </a:extLst>
            </p:cNvPr>
            <p:cNvSpPr/>
            <p:nvPr/>
          </p:nvSpPr>
          <p:spPr>
            <a:xfrm>
              <a:off x="1264356" y="2473036"/>
              <a:ext cx="744118" cy="324351"/>
            </a:xfrm>
            <a:custGeom>
              <a:avLst/>
              <a:gdLst>
                <a:gd name="connsiteX0" fmla="*/ 0 w 1476451"/>
                <a:gd name="connsiteY0" fmla="*/ 0 h 913207"/>
                <a:gd name="connsiteX1" fmla="*/ 1476451 w 1476451"/>
                <a:gd name="connsiteY1" fmla="*/ 0 h 913207"/>
                <a:gd name="connsiteX2" fmla="*/ 1476451 w 1476451"/>
                <a:gd name="connsiteY2" fmla="*/ 913207 h 913207"/>
                <a:gd name="connsiteX3" fmla="*/ 0 w 1476451"/>
                <a:gd name="connsiteY3" fmla="*/ 913207 h 913207"/>
                <a:gd name="connsiteX4" fmla="*/ 0 w 1476451"/>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6451" h="913207">
                  <a:moveTo>
                    <a:pt x="0" y="0"/>
                  </a:moveTo>
                  <a:lnTo>
                    <a:pt x="1476451" y="0"/>
                  </a:lnTo>
                  <a:lnTo>
                    <a:pt x="1476451" y="913207"/>
                  </a:lnTo>
                  <a:lnTo>
                    <a:pt x="0" y="913207"/>
                  </a:lnTo>
                  <a:lnTo>
                    <a:pt x="0" y="0"/>
                  </a:lnTo>
                  <a:close/>
                </a:path>
              </a:pathLst>
            </a:custGeom>
            <a:solidFill>
              <a:srgbClr val="063E8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PŘÍPRAVA</a:t>
              </a:r>
            </a:p>
          </p:txBody>
        </p:sp>
        <p:sp>
          <p:nvSpPr>
            <p:cNvPr id="6" name="Volný tvar: obrazec 5">
              <a:extLst>
                <a:ext uri="{FF2B5EF4-FFF2-40B4-BE49-F238E27FC236}">
                  <a16:creationId xmlns:a16="http://schemas.microsoft.com/office/drawing/2014/main" id="{BF0DE40A-5C9A-487F-AE1D-C224D4588143}"/>
                </a:ext>
              </a:extLst>
            </p:cNvPr>
            <p:cNvSpPr/>
            <p:nvPr/>
          </p:nvSpPr>
          <p:spPr>
            <a:xfrm>
              <a:off x="2008475" y="2473036"/>
              <a:ext cx="743840" cy="324351"/>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6">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REALIZACE</a:t>
              </a:r>
            </a:p>
          </p:txBody>
        </p:sp>
        <p:sp>
          <p:nvSpPr>
            <p:cNvPr id="7" name="Volný tvar: obrazec 6">
              <a:extLst>
                <a:ext uri="{FF2B5EF4-FFF2-40B4-BE49-F238E27FC236}">
                  <a16:creationId xmlns:a16="http://schemas.microsoft.com/office/drawing/2014/main" id="{BFD2D3C8-2BC4-469D-B185-622FC9DAFE19}"/>
                </a:ext>
              </a:extLst>
            </p:cNvPr>
            <p:cNvSpPr/>
            <p:nvPr/>
          </p:nvSpPr>
          <p:spPr>
            <a:xfrm>
              <a:off x="2752314" y="2473036"/>
              <a:ext cx="3703451" cy="324351"/>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ZÁRUČNÍ LHŮTA</a:t>
              </a:r>
            </a:p>
          </p:txBody>
        </p:sp>
        <p:sp>
          <p:nvSpPr>
            <p:cNvPr id="8" name="Volný tvar: obrazec 7">
              <a:extLst>
                <a:ext uri="{FF2B5EF4-FFF2-40B4-BE49-F238E27FC236}">
                  <a16:creationId xmlns:a16="http://schemas.microsoft.com/office/drawing/2014/main" id="{D80410C3-C7CF-4BDF-926C-318EDB3FC2D6}"/>
                </a:ext>
              </a:extLst>
            </p:cNvPr>
            <p:cNvSpPr/>
            <p:nvPr/>
          </p:nvSpPr>
          <p:spPr>
            <a:xfrm>
              <a:off x="5706281" y="2532933"/>
              <a:ext cx="713265" cy="204557"/>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3">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PROHLÍDKA</a:t>
              </a:r>
            </a:p>
          </p:txBody>
        </p:sp>
        <p:sp>
          <p:nvSpPr>
            <p:cNvPr id="10" name="Volný tvar: obrazec 9">
              <a:extLst>
                <a:ext uri="{FF2B5EF4-FFF2-40B4-BE49-F238E27FC236}">
                  <a16:creationId xmlns:a16="http://schemas.microsoft.com/office/drawing/2014/main" id="{E98B48A7-E29C-4B00-AD2F-A3DF95D1479C}"/>
                </a:ext>
              </a:extLst>
            </p:cNvPr>
            <p:cNvSpPr/>
            <p:nvPr/>
          </p:nvSpPr>
          <p:spPr>
            <a:xfrm>
              <a:off x="6455765" y="2473036"/>
              <a:ext cx="3714093" cy="324351"/>
            </a:xfrm>
            <a:custGeom>
              <a:avLst/>
              <a:gdLst>
                <a:gd name="connsiteX0" fmla="*/ 0 w 1749546"/>
                <a:gd name="connsiteY0" fmla="*/ 0 h 913207"/>
                <a:gd name="connsiteX1" fmla="*/ 1749546 w 1749546"/>
                <a:gd name="connsiteY1" fmla="*/ 0 h 913207"/>
                <a:gd name="connsiteX2" fmla="*/ 1749546 w 1749546"/>
                <a:gd name="connsiteY2" fmla="*/ 913207 h 913207"/>
                <a:gd name="connsiteX3" fmla="*/ 0 w 1749546"/>
                <a:gd name="connsiteY3" fmla="*/ 913207 h 913207"/>
                <a:gd name="connsiteX4" fmla="*/ 0 w 1749546"/>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546" h="913207">
                  <a:moveTo>
                    <a:pt x="0" y="0"/>
                  </a:moveTo>
                  <a:lnTo>
                    <a:pt x="1749546" y="0"/>
                  </a:lnTo>
                  <a:lnTo>
                    <a:pt x="1749546" y="913207"/>
                  </a:lnTo>
                  <a:lnTo>
                    <a:pt x="0" y="913207"/>
                  </a:lnTo>
                  <a:lnTo>
                    <a:pt x="0" y="0"/>
                  </a:lnTo>
                  <a:close/>
                </a:path>
              </a:pathLst>
            </a:custGeom>
            <a:solidFill>
              <a:schemeClr val="bg1">
                <a:lumMod val="5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ZBYLÁ ŽIVOTNOST</a:t>
              </a:r>
            </a:p>
          </p:txBody>
        </p:sp>
        <p:sp>
          <p:nvSpPr>
            <p:cNvPr id="12" name="Volný tvar: obrazec 11">
              <a:extLst>
                <a:ext uri="{FF2B5EF4-FFF2-40B4-BE49-F238E27FC236}">
                  <a16:creationId xmlns:a16="http://schemas.microsoft.com/office/drawing/2014/main" id="{BB950D02-5FF5-4F25-A7EB-DD10244FED29}"/>
                </a:ext>
              </a:extLst>
            </p:cNvPr>
            <p:cNvSpPr/>
            <p:nvPr/>
          </p:nvSpPr>
          <p:spPr>
            <a:xfrm>
              <a:off x="9427457" y="2532933"/>
              <a:ext cx="699099" cy="204557"/>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3">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PROHLÍDKA</a:t>
              </a:r>
            </a:p>
          </p:txBody>
        </p:sp>
      </p:grpSp>
      <p:grpSp>
        <p:nvGrpSpPr>
          <p:cNvPr id="68" name="Skupina 67">
            <a:extLst>
              <a:ext uri="{FF2B5EF4-FFF2-40B4-BE49-F238E27FC236}">
                <a16:creationId xmlns:a16="http://schemas.microsoft.com/office/drawing/2014/main" id="{CD14EEB3-D43F-4CCF-92B4-8F8D2BF38908}"/>
              </a:ext>
            </a:extLst>
          </p:cNvPr>
          <p:cNvGrpSpPr/>
          <p:nvPr/>
        </p:nvGrpSpPr>
        <p:grpSpPr>
          <a:xfrm>
            <a:off x="520700" y="2863273"/>
            <a:ext cx="9650414" cy="325237"/>
            <a:chOff x="520700" y="2863273"/>
            <a:chExt cx="9650414" cy="325237"/>
          </a:xfrm>
        </p:grpSpPr>
        <p:sp>
          <p:nvSpPr>
            <p:cNvPr id="21" name="Volný tvar: obrazec 20">
              <a:extLst>
                <a:ext uri="{FF2B5EF4-FFF2-40B4-BE49-F238E27FC236}">
                  <a16:creationId xmlns:a16="http://schemas.microsoft.com/office/drawing/2014/main" id="{CE3A3258-2A7F-418A-8502-4AC67FB8DD3B}"/>
                </a:ext>
              </a:extLst>
            </p:cNvPr>
            <p:cNvSpPr/>
            <p:nvPr/>
          </p:nvSpPr>
          <p:spPr>
            <a:xfrm>
              <a:off x="7202952" y="2863273"/>
              <a:ext cx="744118" cy="324351"/>
            </a:xfrm>
            <a:custGeom>
              <a:avLst/>
              <a:gdLst>
                <a:gd name="connsiteX0" fmla="*/ 0 w 1476451"/>
                <a:gd name="connsiteY0" fmla="*/ 0 h 913207"/>
                <a:gd name="connsiteX1" fmla="*/ 1476451 w 1476451"/>
                <a:gd name="connsiteY1" fmla="*/ 0 h 913207"/>
                <a:gd name="connsiteX2" fmla="*/ 1476451 w 1476451"/>
                <a:gd name="connsiteY2" fmla="*/ 913207 h 913207"/>
                <a:gd name="connsiteX3" fmla="*/ 0 w 1476451"/>
                <a:gd name="connsiteY3" fmla="*/ 913207 h 913207"/>
                <a:gd name="connsiteX4" fmla="*/ 0 w 1476451"/>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6451" h="913207">
                  <a:moveTo>
                    <a:pt x="0" y="0"/>
                  </a:moveTo>
                  <a:lnTo>
                    <a:pt x="1476451" y="0"/>
                  </a:lnTo>
                  <a:lnTo>
                    <a:pt x="1476451" y="913207"/>
                  </a:lnTo>
                  <a:lnTo>
                    <a:pt x="0" y="913207"/>
                  </a:lnTo>
                  <a:lnTo>
                    <a:pt x="0" y="0"/>
                  </a:lnTo>
                  <a:close/>
                </a:path>
              </a:pathLst>
            </a:custGeom>
            <a:solidFill>
              <a:srgbClr val="063E8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PŘÍPRAVA</a:t>
              </a:r>
            </a:p>
          </p:txBody>
        </p:sp>
        <p:sp>
          <p:nvSpPr>
            <p:cNvPr id="22" name="Volný tvar: obrazec 21">
              <a:extLst>
                <a:ext uri="{FF2B5EF4-FFF2-40B4-BE49-F238E27FC236}">
                  <a16:creationId xmlns:a16="http://schemas.microsoft.com/office/drawing/2014/main" id="{B47F673E-D1FB-442B-A8EB-0C53640D55EA}"/>
                </a:ext>
              </a:extLst>
            </p:cNvPr>
            <p:cNvSpPr/>
            <p:nvPr/>
          </p:nvSpPr>
          <p:spPr>
            <a:xfrm>
              <a:off x="7947071" y="2863273"/>
              <a:ext cx="743840" cy="324351"/>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6">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REALIZACE</a:t>
              </a:r>
            </a:p>
          </p:txBody>
        </p:sp>
        <p:sp>
          <p:nvSpPr>
            <p:cNvPr id="23" name="Volný tvar: obrazec 22">
              <a:extLst>
                <a:ext uri="{FF2B5EF4-FFF2-40B4-BE49-F238E27FC236}">
                  <a16:creationId xmlns:a16="http://schemas.microsoft.com/office/drawing/2014/main" id="{5BB6C4EC-7AAB-4C2C-9DFA-A962FF19EDD5}"/>
                </a:ext>
              </a:extLst>
            </p:cNvPr>
            <p:cNvSpPr/>
            <p:nvPr/>
          </p:nvSpPr>
          <p:spPr>
            <a:xfrm>
              <a:off x="520700" y="2863273"/>
              <a:ext cx="2968159" cy="324351"/>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ZÁRUČNÍ LHŮTA</a:t>
              </a:r>
            </a:p>
          </p:txBody>
        </p:sp>
        <p:sp>
          <p:nvSpPr>
            <p:cNvPr id="24" name="Volný tvar: obrazec 23">
              <a:extLst>
                <a:ext uri="{FF2B5EF4-FFF2-40B4-BE49-F238E27FC236}">
                  <a16:creationId xmlns:a16="http://schemas.microsoft.com/office/drawing/2014/main" id="{B477DAB7-E16C-4231-84FD-69A75B57D990}"/>
                </a:ext>
              </a:extLst>
            </p:cNvPr>
            <p:cNvSpPr/>
            <p:nvPr/>
          </p:nvSpPr>
          <p:spPr>
            <a:xfrm>
              <a:off x="2739375" y="2923170"/>
              <a:ext cx="713265" cy="204557"/>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3">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PROHLÍDKA</a:t>
              </a:r>
            </a:p>
          </p:txBody>
        </p:sp>
        <p:sp>
          <p:nvSpPr>
            <p:cNvPr id="25" name="Volný tvar: obrazec 24">
              <a:extLst>
                <a:ext uri="{FF2B5EF4-FFF2-40B4-BE49-F238E27FC236}">
                  <a16:creationId xmlns:a16="http://schemas.microsoft.com/office/drawing/2014/main" id="{F52C02C8-8ED2-4E0A-9029-CEC412C26B0F}"/>
                </a:ext>
              </a:extLst>
            </p:cNvPr>
            <p:cNvSpPr/>
            <p:nvPr/>
          </p:nvSpPr>
          <p:spPr>
            <a:xfrm>
              <a:off x="3488859" y="2863273"/>
              <a:ext cx="3714093" cy="324351"/>
            </a:xfrm>
            <a:custGeom>
              <a:avLst/>
              <a:gdLst>
                <a:gd name="connsiteX0" fmla="*/ 0 w 1749546"/>
                <a:gd name="connsiteY0" fmla="*/ 0 h 913207"/>
                <a:gd name="connsiteX1" fmla="*/ 1749546 w 1749546"/>
                <a:gd name="connsiteY1" fmla="*/ 0 h 913207"/>
                <a:gd name="connsiteX2" fmla="*/ 1749546 w 1749546"/>
                <a:gd name="connsiteY2" fmla="*/ 913207 h 913207"/>
                <a:gd name="connsiteX3" fmla="*/ 0 w 1749546"/>
                <a:gd name="connsiteY3" fmla="*/ 913207 h 913207"/>
                <a:gd name="connsiteX4" fmla="*/ 0 w 1749546"/>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546" h="913207">
                  <a:moveTo>
                    <a:pt x="0" y="0"/>
                  </a:moveTo>
                  <a:lnTo>
                    <a:pt x="1749546" y="0"/>
                  </a:lnTo>
                  <a:lnTo>
                    <a:pt x="1749546" y="913207"/>
                  </a:lnTo>
                  <a:lnTo>
                    <a:pt x="0" y="913207"/>
                  </a:lnTo>
                  <a:lnTo>
                    <a:pt x="0" y="0"/>
                  </a:lnTo>
                  <a:close/>
                </a:path>
              </a:pathLst>
            </a:custGeom>
            <a:solidFill>
              <a:schemeClr val="bg1">
                <a:lumMod val="5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ZBYLÁ ŽIVOTNOST</a:t>
              </a:r>
            </a:p>
          </p:txBody>
        </p:sp>
        <p:sp>
          <p:nvSpPr>
            <p:cNvPr id="26" name="Volný tvar: obrazec 25">
              <a:extLst>
                <a:ext uri="{FF2B5EF4-FFF2-40B4-BE49-F238E27FC236}">
                  <a16:creationId xmlns:a16="http://schemas.microsoft.com/office/drawing/2014/main" id="{2C1F09E1-7E65-4D84-A0AA-E29A3EB4861E}"/>
                </a:ext>
              </a:extLst>
            </p:cNvPr>
            <p:cNvSpPr/>
            <p:nvPr/>
          </p:nvSpPr>
          <p:spPr>
            <a:xfrm>
              <a:off x="6460551" y="2923170"/>
              <a:ext cx="699099" cy="204557"/>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3">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PROHLÍDKA</a:t>
              </a:r>
            </a:p>
          </p:txBody>
        </p:sp>
        <p:sp>
          <p:nvSpPr>
            <p:cNvPr id="27" name="Volný tvar: obrazec 26">
              <a:extLst>
                <a:ext uri="{FF2B5EF4-FFF2-40B4-BE49-F238E27FC236}">
                  <a16:creationId xmlns:a16="http://schemas.microsoft.com/office/drawing/2014/main" id="{0440EB5F-F86C-4198-8324-0FDD0D2BD048}"/>
                </a:ext>
              </a:extLst>
            </p:cNvPr>
            <p:cNvSpPr/>
            <p:nvPr/>
          </p:nvSpPr>
          <p:spPr>
            <a:xfrm>
              <a:off x="8682850" y="2864159"/>
              <a:ext cx="1488264" cy="324351"/>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ZÁRUČNÍ LHŮTA</a:t>
              </a:r>
            </a:p>
          </p:txBody>
        </p:sp>
      </p:grpSp>
      <p:grpSp>
        <p:nvGrpSpPr>
          <p:cNvPr id="67" name="Skupina 66">
            <a:extLst>
              <a:ext uri="{FF2B5EF4-FFF2-40B4-BE49-F238E27FC236}">
                <a16:creationId xmlns:a16="http://schemas.microsoft.com/office/drawing/2014/main" id="{D7093AC6-FAF2-4B15-881D-773EA55C827F}"/>
              </a:ext>
            </a:extLst>
          </p:cNvPr>
          <p:cNvGrpSpPr/>
          <p:nvPr/>
        </p:nvGrpSpPr>
        <p:grpSpPr>
          <a:xfrm>
            <a:off x="520700" y="3257312"/>
            <a:ext cx="9650413" cy="324924"/>
            <a:chOff x="520700" y="3257312"/>
            <a:chExt cx="9650413" cy="324924"/>
          </a:xfrm>
        </p:grpSpPr>
        <p:sp>
          <p:nvSpPr>
            <p:cNvPr id="28" name="Volný tvar: obrazec 27">
              <a:extLst>
                <a:ext uri="{FF2B5EF4-FFF2-40B4-BE49-F238E27FC236}">
                  <a16:creationId xmlns:a16="http://schemas.microsoft.com/office/drawing/2014/main" id="{98FA3C31-5F44-413B-A73B-5027C197114F}"/>
                </a:ext>
              </a:extLst>
            </p:cNvPr>
            <p:cNvSpPr/>
            <p:nvPr/>
          </p:nvSpPr>
          <p:spPr>
            <a:xfrm>
              <a:off x="520700" y="3257312"/>
              <a:ext cx="752482" cy="324351"/>
            </a:xfrm>
            <a:custGeom>
              <a:avLst/>
              <a:gdLst>
                <a:gd name="connsiteX0" fmla="*/ 0 w 1476451"/>
                <a:gd name="connsiteY0" fmla="*/ 0 h 913207"/>
                <a:gd name="connsiteX1" fmla="*/ 1476451 w 1476451"/>
                <a:gd name="connsiteY1" fmla="*/ 0 h 913207"/>
                <a:gd name="connsiteX2" fmla="*/ 1476451 w 1476451"/>
                <a:gd name="connsiteY2" fmla="*/ 913207 h 913207"/>
                <a:gd name="connsiteX3" fmla="*/ 0 w 1476451"/>
                <a:gd name="connsiteY3" fmla="*/ 913207 h 913207"/>
                <a:gd name="connsiteX4" fmla="*/ 0 w 1476451"/>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6451" h="913207">
                  <a:moveTo>
                    <a:pt x="0" y="0"/>
                  </a:moveTo>
                  <a:lnTo>
                    <a:pt x="1476451" y="0"/>
                  </a:lnTo>
                  <a:lnTo>
                    <a:pt x="1476451" y="913207"/>
                  </a:lnTo>
                  <a:lnTo>
                    <a:pt x="0" y="913207"/>
                  </a:lnTo>
                  <a:lnTo>
                    <a:pt x="0" y="0"/>
                  </a:lnTo>
                  <a:close/>
                </a:path>
              </a:pathLst>
            </a:custGeom>
            <a:solidFill>
              <a:srgbClr val="063E8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PŘÍPRAVA</a:t>
              </a:r>
            </a:p>
          </p:txBody>
        </p:sp>
        <p:sp>
          <p:nvSpPr>
            <p:cNvPr id="29" name="Volný tvar: obrazec 28">
              <a:extLst>
                <a:ext uri="{FF2B5EF4-FFF2-40B4-BE49-F238E27FC236}">
                  <a16:creationId xmlns:a16="http://schemas.microsoft.com/office/drawing/2014/main" id="{20C07588-A858-440A-AC89-1CD34561A32D}"/>
                </a:ext>
              </a:extLst>
            </p:cNvPr>
            <p:cNvSpPr/>
            <p:nvPr/>
          </p:nvSpPr>
          <p:spPr>
            <a:xfrm>
              <a:off x="1273183" y="3257312"/>
              <a:ext cx="743840" cy="324351"/>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6">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REALIZACE</a:t>
              </a:r>
            </a:p>
          </p:txBody>
        </p:sp>
        <p:sp>
          <p:nvSpPr>
            <p:cNvPr id="30" name="Volný tvar: obrazec 29">
              <a:extLst>
                <a:ext uri="{FF2B5EF4-FFF2-40B4-BE49-F238E27FC236}">
                  <a16:creationId xmlns:a16="http://schemas.microsoft.com/office/drawing/2014/main" id="{4222115C-C7F1-4DF9-9C83-0837C2294AAE}"/>
                </a:ext>
              </a:extLst>
            </p:cNvPr>
            <p:cNvSpPr/>
            <p:nvPr/>
          </p:nvSpPr>
          <p:spPr>
            <a:xfrm>
              <a:off x="2017022" y="3257312"/>
              <a:ext cx="3703451" cy="324351"/>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ZÁRUČNÍ LHŮTA</a:t>
              </a:r>
            </a:p>
          </p:txBody>
        </p:sp>
        <p:sp>
          <p:nvSpPr>
            <p:cNvPr id="31" name="Volný tvar: obrazec 30">
              <a:extLst>
                <a:ext uri="{FF2B5EF4-FFF2-40B4-BE49-F238E27FC236}">
                  <a16:creationId xmlns:a16="http://schemas.microsoft.com/office/drawing/2014/main" id="{CF6EA927-9A35-4EFC-984E-E1C1F8A53E2A}"/>
                </a:ext>
              </a:extLst>
            </p:cNvPr>
            <p:cNvSpPr/>
            <p:nvPr/>
          </p:nvSpPr>
          <p:spPr>
            <a:xfrm>
              <a:off x="4970989" y="3317209"/>
              <a:ext cx="713265" cy="204557"/>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3">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PROHLÍDKA</a:t>
              </a:r>
            </a:p>
          </p:txBody>
        </p:sp>
        <p:sp>
          <p:nvSpPr>
            <p:cNvPr id="32" name="Volný tvar: obrazec 31">
              <a:extLst>
                <a:ext uri="{FF2B5EF4-FFF2-40B4-BE49-F238E27FC236}">
                  <a16:creationId xmlns:a16="http://schemas.microsoft.com/office/drawing/2014/main" id="{A4800F39-3B59-4F5F-BAC1-A42605D28D8C}"/>
                </a:ext>
              </a:extLst>
            </p:cNvPr>
            <p:cNvSpPr/>
            <p:nvPr/>
          </p:nvSpPr>
          <p:spPr>
            <a:xfrm>
              <a:off x="5720473" y="3257312"/>
              <a:ext cx="3714093" cy="324351"/>
            </a:xfrm>
            <a:custGeom>
              <a:avLst/>
              <a:gdLst>
                <a:gd name="connsiteX0" fmla="*/ 0 w 1749546"/>
                <a:gd name="connsiteY0" fmla="*/ 0 h 913207"/>
                <a:gd name="connsiteX1" fmla="*/ 1749546 w 1749546"/>
                <a:gd name="connsiteY1" fmla="*/ 0 h 913207"/>
                <a:gd name="connsiteX2" fmla="*/ 1749546 w 1749546"/>
                <a:gd name="connsiteY2" fmla="*/ 913207 h 913207"/>
                <a:gd name="connsiteX3" fmla="*/ 0 w 1749546"/>
                <a:gd name="connsiteY3" fmla="*/ 913207 h 913207"/>
                <a:gd name="connsiteX4" fmla="*/ 0 w 1749546"/>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546" h="913207">
                  <a:moveTo>
                    <a:pt x="0" y="0"/>
                  </a:moveTo>
                  <a:lnTo>
                    <a:pt x="1749546" y="0"/>
                  </a:lnTo>
                  <a:lnTo>
                    <a:pt x="1749546" y="913207"/>
                  </a:lnTo>
                  <a:lnTo>
                    <a:pt x="0" y="913207"/>
                  </a:lnTo>
                  <a:lnTo>
                    <a:pt x="0" y="0"/>
                  </a:lnTo>
                  <a:close/>
                </a:path>
              </a:pathLst>
            </a:custGeom>
            <a:solidFill>
              <a:schemeClr val="bg1">
                <a:lumMod val="5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ZBYLÁ ŽIVOTNOST</a:t>
              </a:r>
            </a:p>
          </p:txBody>
        </p:sp>
        <p:sp>
          <p:nvSpPr>
            <p:cNvPr id="33" name="Volný tvar: obrazec 32">
              <a:extLst>
                <a:ext uri="{FF2B5EF4-FFF2-40B4-BE49-F238E27FC236}">
                  <a16:creationId xmlns:a16="http://schemas.microsoft.com/office/drawing/2014/main" id="{6A369A21-8EDD-430B-BB5D-F5C3F3E913D0}"/>
                </a:ext>
              </a:extLst>
            </p:cNvPr>
            <p:cNvSpPr/>
            <p:nvPr/>
          </p:nvSpPr>
          <p:spPr>
            <a:xfrm>
              <a:off x="8692165" y="3317209"/>
              <a:ext cx="699099" cy="204557"/>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3">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PROHLÍDKA</a:t>
              </a:r>
            </a:p>
          </p:txBody>
        </p:sp>
        <p:sp>
          <p:nvSpPr>
            <p:cNvPr id="34" name="Volný tvar: obrazec 33">
              <a:extLst>
                <a:ext uri="{FF2B5EF4-FFF2-40B4-BE49-F238E27FC236}">
                  <a16:creationId xmlns:a16="http://schemas.microsoft.com/office/drawing/2014/main" id="{28BC6CD3-9C6A-428A-A48B-F6FD67C9AA09}"/>
                </a:ext>
              </a:extLst>
            </p:cNvPr>
            <p:cNvSpPr/>
            <p:nvPr/>
          </p:nvSpPr>
          <p:spPr>
            <a:xfrm>
              <a:off x="9432659" y="3257885"/>
              <a:ext cx="738454" cy="324351"/>
            </a:xfrm>
            <a:custGeom>
              <a:avLst/>
              <a:gdLst>
                <a:gd name="connsiteX0" fmla="*/ 0 w 1476451"/>
                <a:gd name="connsiteY0" fmla="*/ 0 h 913207"/>
                <a:gd name="connsiteX1" fmla="*/ 1476451 w 1476451"/>
                <a:gd name="connsiteY1" fmla="*/ 0 h 913207"/>
                <a:gd name="connsiteX2" fmla="*/ 1476451 w 1476451"/>
                <a:gd name="connsiteY2" fmla="*/ 913207 h 913207"/>
                <a:gd name="connsiteX3" fmla="*/ 0 w 1476451"/>
                <a:gd name="connsiteY3" fmla="*/ 913207 h 913207"/>
                <a:gd name="connsiteX4" fmla="*/ 0 w 1476451"/>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6451" h="913207">
                  <a:moveTo>
                    <a:pt x="0" y="0"/>
                  </a:moveTo>
                  <a:lnTo>
                    <a:pt x="1476451" y="0"/>
                  </a:lnTo>
                  <a:lnTo>
                    <a:pt x="1476451" y="913207"/>
                  </a:lnTo>
                  <a:lnTo>
                    <a:pt x="0" y="913207"/>
                  </a:lnTo>
                  <a:lnTo>
                    <a:pt x="0" y="0"/>
                  </a:lnTo>
                  <a:close/>
                </a:path>
              </a:pathLst>
            </a:custGeom>
            <a:solidFill>
              <a:srgbClr val="063E8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PŘÍPRAVA</a:t>
              </a:r>
            </a:p>
          </p:txBody>
        </p:sp>
      </p:grpSp>
      <p:grpSp>
        <p:nvGrpSpPr>
          <p:cNvPr id="66" name="Skupina 65">
            <a:extLst>
              <a:ext uri="{FF2B5EF4-FFF2-40B4-BE49-F238E27FC236}">
                <a16:creationId xmlns:a16="http://schemas.microsoft.com/office/drawing/2014/main" id="{BCD7EA9B-82F2-4D35-94B1-B4210BD6A333}"/>
              </a:ext>
            </a:extLst>
          </p:cNvPr>
          <p:cNvGrpSpPr/>
          <p:nvPr/>
        </p:nvGrpSpPr>
        <p:grpSpPr>
          <a:xfrm>
            <a:off x="520700" y="3647430"/>
            <a:ext cx="9650413" cy="327833"/>
            <a:chOff x="520700" y="3647430"/>
            <a:chExt cx="9650413" cy="327833"/>
          </a:xfrm>
        </p:grpSpPr>
        <p:sp>
          <p:nvSpPr>
            <p:cNvPr id="42" name="Volný tvar: obrazec 41">
              <a:extLst>
                <a:ext uri="{FF2B5EF4-FFF2-40B4-BE49-F238E27FC236}">
                  <a16:creationId xmlns:a16="http://schemas.microsoft.com/office/drawing/2014/main" id="{200ECE37-EB2C-4B5D-B03B-E717B0EB3169}"/>
                </a:ext>
              </a:extLst>
            </p:cNvPr>
            <p:cNvSpPr/>
            <p:nvPr/>
          </p:nvSpPr>
          <p:spPr>
            <a:xfrm>
              <a:off x="520700" y="3648970"/>
              <a:ext cx="2234683" cy="324351"/>
            </a:xfrm>
            <a:custGeom>
              <a:avLst/>
              <a:gdLst>
                <a:gd name="connsiteX0" fmla="*/ 0 w 1749546"/>
                <a:gd name="connsiteY0" fmla="*/ 0 h 913207"/>
                <a:gd name="connsiteX1" fmla="*/ 1749546 w 1749546"/>
                <a:gd name="connsiteY1" fmla="*/ 0 h 913207"/>
                <a:gd name="connsiteX2" fmla="*/ 1749546 w 1749546"/>
                <a:gd name="connsiteY2" fmla="*/ 913207 h 913207"/>
                <a:gd name="connsiteX3" fmla="*/ 0 w 1749546"/>
                <a:gd name="connsiteY3" fmla="*/ 913207 h 913207"/>
                <a:gd name="connsiteX4" fmla="*/ 0 w 1749546"/>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546" h="913207">
                  <a:moveTo>
                    <a:pt x="0" y="0"/>
                  </a:moveTo>
                  <a:lnTo>
                    <a:pt x="1749546" y="0"/>
                  </a:lnTo>
                  <a:lnTo>
                    <a:pt x="1749546" y="913207"/>
                  </a:lnTo>
                  <a:lnTo>
                    <a:pt x="0" y="913207"/>
                  </a:lnTo>
                  <a:lnTo>
                    <a:pt x="0" y="0"/>
                  </a:lnTo>
                  <a:close/>
                </a:path>
              </a:pathLst>
            </a:custGeom>
            <a:solidFill>
              <a:schemeClr val="bg1">
                <a:lumMod val="5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defTabSz="711200">
                <a:lnSpc>
                  <a:spcPct val="90000"/>
                </a:lnSpc>
                <a:spcBef>
                  <a:spcPct val="0"/>
                </a:spcBef>
                <a:spcAft>
                  <a:spcPct val="35000"/>
                </a:spcAft>
                <a:buNone/>
              </a:pPr>
              <a:r>
                <a:rPr lang="cs-CZ" sz="800" kern="1200" dirty="0"/>
                <a:t>        ZBYLÁ ŽIVOTNOST</a:t>
              </a:r>
            </a:p>
          </p:txBody>
        </p:sp>
        <p:sp>
          <p:nvSpPr>
            <p:cNvPr id="43" name="Volný tvar: obrazec 42">
              <a:extLst>
                <a:ext uri="{FF2B5EF4-FFF2-40B4-BE49-F238E27FC236}">
                  <a16:creationId xmlns:a16="http://schemas.microsoft.com/office/drawing/2014/main" id="{AE23E369-DC34-47B1-9CB5-7696E95A4568}"/>
                </a:ext>
              </a:extLst>
            </p:cNvPr>
            <p:cNvSpPr/>
            <p:nvPr/>
          </p:nvSpPr>
          <p:spPr>
            <a:xfrm>
              <a:off x="2012982" y="3711248"/>
              <a:ext cx="699099" cy="204557"/>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3">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PROHLÍDKA</a:t>
              </a:r>
            </a:p>
          </p:txBody>
        </p:sp>
        <p:sp>
          <p:nvSpPr>
            <p:cNvPr id="44" name="Volný tvar: obrazec 43">
              <a:extLst>
                <a:ext uri="{FF2B5EF4-FFF2-40B4-BE49-F238E27FC236}">
                  <a16:creationId xmlns:a16="http://schemas.microsoft.com/office/drawing/2014/main" id="{5921E16A-085F-4E72-A746-6A03E41B537E}"/>
                </a:ext>
              </a:extLst>
            </p:cNvPr>
            <p:cNvSpPr/>
            <p:nvPr/>
          </p:nvSpPr>
          <p:spPr>
            <a:xfrm>
              <a:off x="2755857" y="3647430"/>
              <a:ext cx="744118" cy="324351"/>
            </a:xfrm>
            <a:custGeom>
              <a:avLst/>
              <a:gdLst>
                <a:gd name="connsiteX0" fmla="*/ 0 w 1476451"/>
                <a:gd name="connsiteY0" fmla="*/ 0 h 913207"/>
                <a:gd name="connsiteX1" fmla="*/ 1476451 w 1476451"/>
                <a:gd name="connsiteY1" fmla="*/ 0 h 913207"/>
                <a:gd name="connsiteX2" fmla="*/ 1476451 w 1476451"/>
                <a:gd name="connsiteY2" fmla="*/ 913207 h 913207"/>
                <a:gd name="connsiteX3" fmla="*/ 0 w 1476451"/>
                <a:gd name="connsiteY3" fmla="*/ 913207 h 913207"/>
                <a:gd name="connsiteX4" fmla="*/ 0 w 1476451"/>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6451" h="913207">
                  <a:moveTo>
                    <a:pt x="0" y="0"/>
                  </a:moveTo>
                  <a:lnTo>
                    <a:pt x="1476451" y="0"/>
                  </a:lnTo>
                  <a:lnTo>
                    <a:pt x="1476451" y="913207"/>
                  </a:lnTo>
                  <a:lnTo>
                    <a:pt x="0" y="913207"/>
                  </a:lnTo>
                  <a:lnTo>
                    <a:pt x="0" y="0"/>
                  </a:lnTo>
                  <a:close/>
                </a:path>
              </a:pathLst>
            </a:custGeom>
            <a:solidFill>
              <a:srgbClr val="063E8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PŘÍPRAVA</a:t>
              </a:r>
            </a:p>
          </p:txBody>
        </p:sp>
        <p:sp>
          <p:nvSpPr>
            <p:cNvPr id="45" name="Volný tvar: obrazec 44">
              <a:extLst>
                <a:ext uri="{FF2B5EF4-FFF2-40B4-BE49-F238E27FC236}">
                  <a16:creationId xmlns:a16="http://schemas.microsoft.com/office/drawing/2014/main" id="{28CAA60F-32B6-43B6-BF18-2223CD1ED0E2}"/>
                </a:ext>
              </a:extLst>
            </p:cNvPr>
            <p:cNvSpPr/>
            <p:nvPr/>
          </p:nvSpPr>
          <p:spPr>
            <a:xfrm>
              <a:off x="3485419" y="3650384"/>
              <a:ext cx="743840" cy="324351"/>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6">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REALIZACE</a:t>
              </a:r>
            </a:p>
          </p:txBody>
        </p:sp>
        <p:sp>
          <p:nvSpPr>
            <p:cNvPr id="46" name="Volný tvar: obrazec 45">
              <a:extLst>
                <a:ext uri="{FF2B5EF4-FFF2-40B4-BE49-F238E27FC236}">
                  <a16:creationId xmlns:a16="http://schemas.microsoft.com/office/drawing/2014/main" id="{F0FBC637-764F-40A3-9D93-AA41A1E15F74}"/>
                </a:ext>
              </a:extLst>
            </p:cNvPr>
            <p:cNvSpPr/>
            <p:nvPr/>
          </p:nvSpPr>
          <p:spPr>
            <a:xfrm>
              <a:off x="4229259" y="3650912"/>
              <a:ext cx="3703451" cy="324351"/>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ZÁRUČNÍ LHŮTA</a:t>
              </a:r>
            </a:p>
          </p:txBody>
        </p:sp>
        <p:sp>
          <p:nvSpPr>
            <p:cNvPr id="47" name="Volný tvar: obrazec 46">
              <a:extLst>
                <a:ext uri="{FF2B5EF4-FFF2-40B4-BE49-F238E27FC236}">
                  <a16:creationId xmlns:a16="http://schemas.microsoft.com/office/drawing/2014/main" id="{72EC1FC3-E3C0-47D4-A555-5E789B60EA87}"/>
                </a:ext>
              </a:extLst>
            </p:cNvPr>
            <p:cNvSpPr/>
            <p:nvPr/>
          </p:nvSpPr>
          <p:spPr>
            <a:xfrm>
              <a:off x="7183226" y="3710809"/>
              <a:ext cx="713265" cy="204557"/>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3">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PROHLÍDKA</a:t>
              </a:r>
            </a:p>
          </p:txBody>
        </p:sp>
        <p:sp>
          <p:nvSpPr>
            <p:cNvPr id="48" name="Volný tvar: obrazec 47">
              <a:extLst>
                <a:ext uri="{FF2B5EF4-FFF2-40B4-BE49-F238E27FC236}">
                  <a16:creationId xmlns:a16="http://schemas.microsoft.com/office/drawing/2014/main" id="{16E17273-7CB0-4AEE-ABB4-1BC042E07F52}"/>
                </a:ext>
              </a:extLst>
            </p:cNvPr>
            <p:cNvSpPr/>
            <p:nvPr/>
          </p:nvSpPr>
          <p:spPr>
            <a:xfrm>
              <a:off x="7932711" y="3648952"/>
              <a:ext cx="2238402" cy="324351"/>
            </a:xfrm>
            <a:custGeom>
              <a:avLst/>
              <a:gdLst>
                <a:gd name="connsiteX0" fmla="*/ 0 w 1749546"/>
                <a:gd name="connsiteY0" fmla="*/ 0 h 913207"/>
                <a:gd name="connsiteX1" fmla="*/ 1749546 w 1749546"/>
                <a:gd name="connsiteY1" fmla="*/ 0 h 913207"/>
                <a:gd name="connsiteX2" fmla="*/ 1749546 w 1749546"/>
                <a:gd name="connsiteY2" fmla="*/ 913207 h 913207"/>
                <a:gd name="connsiteX3" fmla="*/ 0 w 1749546"/>
                <a:gd name="connsiteY3" fmla="*/ 913207 h 913207"/>
                <a:gd name="connsiteX4" fmla="*/ 0 w 1749546"/>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546" h="913207">
                  <a:moveTo>
                    <a:pt x="0" y="0"/>
                  </a:moveTo>
                  <a:lnTo>
                    <a:pt x="1749546" y="0"/>
                  </a:lnTo>
                  <a:lnTo>
                    <a:pt x="1749546" y="913207"/>
                  </a:lnTo>
                  <a:lnTo>
                    <a:pt x="0" y="913207"/>
                  </a:lnTo>
                  <a:lnTo>
                    <a:pt x="0" y="0"/>
                  </a:lnTo>
                  <a:close/>
                </a:path>
              </a:pathLst>
            </a:custGeom>
            <a:solidFill>
              <a:schemeClr val="bg1">
                <a:lumMod val="5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ZBYLÁ ŽIVOTNOST</a:t>
              </a:r>
            </a:p>
          </p:txBody>
        </p:sp>
      </p:grpSp>
      <p:grpSp>
        <p:nvGrpSpPr>
          <p:cNvPr id="65" name="Skupina 64">
            <a:extLst>
              <a:ext uri="{FF2B5EF4-FFF2-40B4-BE49-F238E27FC236}">
                <a16:creationId xmlns:a16="http://schemas.microsoft.com/office/drawing/2014/main" id="{B2B6F08C-D015-4DAC-83FE-A280EC24097D}"/>
              </a:ext>
            </a:extLst>
          </p:cNvPr>
          <p:cNvGrpSpPr/>
          <p:nvPr/>
        </p:nvGrpSpPr>
        <p:grpSpPr>
          <a:xfrm>
            <a:off x="520699" y="4039381"/>
            <a:ext cx="9650415" cy="329393"/>
            <a:chOff x="520699" y="4039381"/>
            <a:chExt cx="9650415" cy="329393"/>
          </a:xfrm>
        </p:grpSpPr>
        <p:sp>
          <p:nvSpPr>
            <p:cNvPr id="36" name="Volný tvar: obrazec 35">
              <a:extLst>
                <a:ext uri="{FF2B5EF4-FFF2-40B4-BE49-F238E27FC236}">
                  <a16:creationId xmlns:a16="http://schemas.microsoft.com/office/drawing/2014/main" id="{25D4C200-969F-40EB-B2E4-7A8133992517}"/>
                </a:ext>
              </a:extLst>
            </p:cNvPr>
            <p:cNvSpPr/>
            <p:nvPr/>
          </p:nvSpPr>
          <p:spPr>
            <a:xfrm>
              <a:off x="5737233" y="4040502"/>
              <a:ext cx="743840" cy="324351"/>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6">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REALIZACE</a:t>
              </a:r>
            </a:p>
          </p:txBody>
        </p:sp>
        <p:sp>
          <p:nvSpPr>
            <p:cNvPr id="37" name="Volný tvar: obrazec 36">
              <a:extLst>
                <a:ext uri="{FF2B5EF4-FFF2-40B4-BE49-F238E27FC236}">
                  <a16:creationId xmlns:a16="http://schemas.microsoft.com/office/drawing/2014/main" id="{7D43D560-C88F-4E1A-9E1D-D0EAC7BE4B2A}"/>
                </a:ext>
              </a:extLst>
            </p:cNvPr>
            <p:cNvSpPr/>
            <p:nvPr/>
          </p:nvSpPr>
          <p:spPr>
            <a:xfrm>
              <a:off x="520699" y="4044423"/>
              <a:ext cx="757849" cy="324351"/>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endParaRPr lang="cs-CZ" sz="800" kern="1200" dirty="0"/>
            </a:p>
          </p:txBody>
        </p:sp>
        <p:sp>
          <p:nvSpPr>
            <p:cNvPr id="38" name="Volný tvar: obrazec 37">
              <a:extLst>
                <a:ext uri="{FF2B5EF4-FFF2-40B4-BE49-F238E27FC236}">
                  <a16:creationId xmlns:a16="http://schemas.microsoft.com/office/drawing/2014/main" id="{D85BEA53-D134-4E01-890F-F3D8ADEFFFA7}"/>
                </a:ext>
              </a:extLst>
            </p:cNvPr>
            <p:cNvSpPr/>
            <p:nvPr/>
          </p:nvSpPr>
          <p:spPr>
            <a:xfrm>
              <a:off x="567318" y="4104320"/>
              <a:ext cx="664611" cy="204557"/>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3">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PROHLÍDKA</a:t>
              </a:r>
            </a:p>
          </p:txBody>
        </p:sp>
        <p:sp>
          <p:nvSpPr>
            <p:cNvPr id="39" name="Volný tvar: obrazec 38">
              <a:extLst>
                <a:ext uri="{FF2B5EF4-FFF2-40B4-BE49-F238E27FC236}">
                  <a16:creationId xmlns:a16="http://schemas.microsoft.com/office/drawing/2014/main" id="{F9B5C7FD-2731-473F-9ADD-9B559502C4B4}"/>
                </a:ext>
              </a:extLst>
            </p:cNvPr>
            <p:cNvSpPr/>
            <p:nvPr/>
          </p:nvSpPr>
          <p:spPr>
            <a:xfrm>
              <a:off x="1278548" y="4044423"/>
              <a:ext cx="3714093" cy="324351"/>
            </a:xfrm>
            <a:custGeom>
              <a:avLst/>
              <a:gdLst>
                <a:gd name="connsiteX0" fmla="*/ 0 w 1749546"/>
                <a:gd name="connsiteY0" fmla="*/ 0 h 913207"/>
                <a:gd name="connsiteX1" fmla="*/ 1749546 w 1749546"/>
                <a:gd name="connsiteY1" fmla="*/ 0 h 913207"/>
                <a:gd name="connsiteX2" fmla="*/ 1749546 w 1749546"/>
                <a:gd name="connsiteY2" fmla="*/ 913207 h 913207"/>
                <a:gd name="connsiteX3" fmla="*/ 0 w 1749546"/>
                <a:gd name="connsiteY3" fmla="*/ 913207 h 913207"/>
                <a:gd name="connsiteX4" fmla="*/ 0 w 1749546"/>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546" h="913207">
                  <a:moveTo>
                    <a:pt x="0" y="0"/>
                  </a:moveTo>
                  <a:lnTo>
                    <a:pt x="1749546" y="0"/>
                  </a:lnTo>
                  <a:lnTo>
                    <a:pt x="1749546" y="913207"/>
                  </a:lnTo>
                  <a:lnTo>
                    <a:pt x="0" y="913207"/>
                  </a:lnTo>
                  <a:lnTo>
                    <a:pt x="0" y="0"/>
                  </a:lnTo>
                  <a:close/>
                </a:path>
              </a:pathLst>
            </a:custGeom>
            <a:solidFill>
              <a:schemeClr val="bg1">
                <a:lumMod val="5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ZBYLÁ ŽIVOTNOST</a:t>
              </a:r>
            </a:p>
          </p:txBody>
        </p:sp>
        <p:sp>
          <p:nvSpPr>
            <p:cNvPr id="40" name="Volný tvar: obrazec 39">
              <a:extLst>
                <a:ext uri="{FF2B5EF4-FFF2-40B4-BE49-F238E27FC236}">
                  <a16:creationId xmlns:a16="http://schemas.microsoft.com/office/drawing/2014/main" id="{AC025B01-8B8A-4B84-8B17-56A2F2106441}"/>
                </a:ext>
              </a:extLst>
            </p:cNvPr>
            <p:cNvSpPr/>
            <p:nvPr/>
          </p:nvSpPr>
          <p:spPr>
            <a:xfrm>
              <a:off x="4250240" y="4104320"/>
              <a:ext cx="699099" cy="204557"/>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3">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PROHLÍDKA</a:t>
              </a:r>
            </a:p>
          </p:txBody>
        </p:sp>
        <p:sp>
          <p:nvSpPr>
            <p:cNvPr id="41" name="Volný tvar: obrazec 40">
              <a:extLst>
                <a:ext uri="{FF2B5EF4-FFF2-40B4-BE49-F238E27FC236}">
                  <a16:creationId xmlns:a16="http://schemas.microsoft.com/office/drawing/2014/main" id="{021A6E8B-54E0-40B6-987B-A17697F6494B}"/>
                </a:ext>
              </a:extLst>
            </p:cNvPr>
            <p:cNvSpPr/>
            <p:nvPr/>
          </p:nvSpPr>
          <p:spPr>
            <a:xfrm>
              <a:off x="4993115" y="4040502"/>
              <a:ext cx="744118" cy="324351"/>
            </a:xfrm>
            <a:custGeom>
              <a:avLst/>
              <a:gdLst>
                <a:gd name="connsiteX0" fmla="*/ 0 w 1476451"/>
                <a:gd name="connsiteY0" fmla="*/ 0 h 913207"/>
                <a:gd name="connsiteX1" fmla="*/ 1476451 w 1476451"/>
                <a:gd name="connsiteY1" fmla="*/ 0 h 913207"/>
                <a:gd name="connsiteX2" fmla="*/ 1476451 w 1476451"/>
                <a:gd name="connsiteY2" fmla="*/ 913207 h 913207"/>
                <a:gd name="connsiteX3" fmla="*/ 0 w 1476451"/>
                <a:gd name="connsiteY3" fmla="*/ 913207 h 913207"/>
                <a:gd name="connsiteX4" fmla="*/ 0 w 1476451"/>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6451" h="913207">
                  <a:moveTo>
                    <a:pt x="0" y="0"/>
                  </a:moveTo>
                  <a:lnTo>
                    <a:pt x="1476451" y="0"/>
                  </a:lnTo>
                  <a:lnTo>
                    <a:pt x="1476451" y="913207"/>
                  </a:lnTo>
                  <a:lnTo>
                    <a:pt x="0" y="913207"/>
                  </a:lnTo>
                  <a:lnTo>
                    <a:pt x="0" y="0"/>
                  </a:lnTo>
                  <a:close/>
                </a:path>
              </a:pathLst>
            </a:custGeom>
            <a:solidFill>
              <a:srgbClr val="063E8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PŘÍPRAVA</a:t>
              </a:r>
            </a:p>
          </p:txBody>
        </p:sp>
        <p:sp>
          <p:nvSpPr>
            <p:cNvPr id="49" name="Volný tvar: obrazec 48">
              <a:extLst>
                <a:ext uri="{FF2B5EF4-FFF2-40B4-BE49-F238E27FC236}">
                  <a16:creationId xmlns:a16="http://schemas.microsoft.com/office/drawing/2014/main" id="{EBAD02D9-CCBF-4EB4-B2D6-80C959AAF817}"/>
                </a:ext>
              </a:extLst>
            </p:cNvPr>
            <p:cNvSpPr/>
            <p:nvPr/>
          </p:nvSpPr>
          <p:spPr>
            <a:xfrm>
              <a:off x="6481074" y="4039381"/>
              <a:ext cx="3690040" cy="324351"/>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ZÁRUČNÍ LHŮTA</a:t>
              </a:r>
            </a:p>
          </p:txBody>
        </p:sp>
        <p:sp>
          <p:nvSpPr>
            <p:cNvPr id="50" name="Volný tvar: obrazec 49">
              <a:extLst>
                <a:ext uri="{FF2B5EF4-FFF2-40B4-BE49-F238E27FC236}">
                  <a16:creationId xmlns:a16="http://schemas.microsoft.com/office/drawing/2014/main" id="{64FAF008-153E-4F66-8C1F-79BCD86D0002}"/>
                </a:ext>
              </a:extLst>
            </p:cNvPr>
            <p:cNvSpPr/>
            <p:nvPr/>
          </p:nvSpPr>
          <p:spPr>
            <a:xfrm>
              <a:off x="9411230" y="4099278"/>
              <a:ext cx="713265" cy="204557"/>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3">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PROHLÍDKA</a:t>
              </a:r>
            </a:p>
          </p:txBody>
        </p:sp>
      </p:grpSp>
      <p:grpSp>
        <p:nvGrpSpPr>
          <p:cNvPr id="64" name="Skupina 63">
            <a:extLst>
              <a:ext uri="{FF2B5EF4-FFF2-40B4-BE49-F238E27FC236}">
                <a16:creationId xmlns:a16="http://schemas.microsoft.com/office/drawing/2014/main" id="{BA6ABDDB-1801-4A56-BD5D-2D02C3049D57}"/>
              </a:ext>
            </a:extLst>
          </p:cNvPr>
          <p:cNvGrpSpPr/>
          <p:nvPr/>
        </p:nvGrpSpPr>
        <p:grpSpPr>
          <a:xfrm>
            <a:off x="523698" y="4436799"/>
            <a:ext cx="9647415" cy="329794"/>
            <a:chOff x="523698" y="4436799"/>
            <a:chExt cx="9647415" cy="329794"/>
          </a:xfrm>
        </p:grpSpPr>
        <p:sp>
          <p:nvSpPr>
            <p:cNvPr id="51" name="Volný tvar: obrazec 50">
              <a:extLst>
                <a:ext uri="{FF2B5EF4-FFF2-40B4-BE49-F238E27FC236}">
                  <a16:creationId xmlns:a16="http://schemas.microsoft.com/office/drawing/2014/main" id="{63C03DFC-6FAC-453D-95A6-440BB23D2FF3}"/>
                </a:ext>
              </a:extLst>
            </p:cNvPr>
            <p:cNvSpPr/>
            <p:nvPr/>
          </p:nvSpPr>
          <p:spPr>
            <a:xfrm>
              <a:off x="523698" y="4437766"/>
              <a:ext cx="1482201" cy="324351"/>
            </a:xfrm>
            <a:custGeom>
              <a:avLst/>
              <a:gdLst>
                <a:gd name="connsiteX0" fmla="*/ 0 w 1749546"/>
                <a:gd name="connsiteY0" fmla="*/ 0 h 913207"/>
                <a:gd name="connsiteX1" fmla="*/ 1749546 w 1749546"/>
                <a:gd name="connsiteY1" fmla="*/ 0 h 913207"/>
                <a:gd name="connsiteX2" fmla="*/ 1749546 w 1749546"/>
                <a:gd name="connsiteY2" fmla="*/ 913207 h 913207"/>
                <a:gd name="connsiteX3" fmla="*/ 0 w 1749546"/>
                <a:gd name="connsiteY3" fmla="*/ 913207 h 913207"/>
                <a:gd name="connsiteX4" fmla="*/ 0 w 1749546"/>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546" h="913207">
                  <a:moveTo>
                    <a:pt x="0" y="0"/>
                  </a:moveTo>
                  <a:lnTo>
                    <a:pt x="1749546" y="0"/>
                  </a:lnTo>
                  <a:lnTo>
                    <a:pt x="1749546" y="913207"/>
                  </a:lnTo>
                  <a:lnTo>
                    <a:pt x="0" y="913207"/>
                  </a:lnTo>
                  <a:lnTo>
                    <a:pt x="0" y="0"/>
                  </a:lnTo>
                  <a:close/>
                </a:path>
              </a:pathLst>
            </a:custGeom>
            <a:solidFill>
              <a:schemeClr val="bg1">
                <a:lumMod val="5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endParaRPr lang="cs-CZ" sz="800" kern="1200" dirty="0"/>
            </a:p>
          </p:txBody>
        </p:sp>
        <p:sp>
          <p:nvSpPr>
            <p:cNvPr id="52" name="Volný tvar: obrazec 51">
              <a:extLst>
                <a:ext uri="{FF2B5EF4-FFF2-40B4-BE49-F238E27FC236}">
                  <a16:creationId xmlns:a16="http://schemas.microsoft.com/office/drawing/2014/main" id="{EC43CBEB-6E6C-461A-A0AA-CC5BD8BBC437}"/>
                </a:ext>
              </a:extLst>
            </p:cNvPr>
            <p:cNvSpPr/>
            <p:nvPr/>
          </p:nvSpPr>
          <p:spPr>
            <a:xfrm>
              <a:off x="1263498" y="4497663"/>
              <a:ext cx="699099" cy="204557"/>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3">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PROHLÍDKA</a:t>
              </a:r>
            </a:p>
          </p:txBody>
        </p:sp>
        <p:sp>
          <p:nvSpPr>
            <p:cNvPr id="53" name="Volný tvar: obrazec 52">
              <a:extLst>
                <a:ext uri="{FF2B5EF4-FFF2-40B4-BE49-F238E27FC236}">
                  <a16:creationId xmlns:a16="http://schemas.microsoft.com/office/drawing/2014/main" id="{3FC07724-1A60-4BE1-AE50-EAED0DE89158}"/>
                </a:ext>
              </a:extLst>
            </p:cNvPr>
            <p:cNvSpPr/>
            <p:nvPr/>
          </p:nvSpPr>
          <p:spPr>
            <a:xfrm>
              <a:off x="2006373" y="4440720"/>
              <a:ext cx="744118" cy="324351"/>
            </a:xfrm>
            <a:custGeom>
              <a:avLst/>
              <a:gdLst>
                <a:gd name="connsiteX0" fmla="*/ 0 w 1476451"/>
                <a:gd name="connsiteY0" fmla="*/ 0 h 913207"/>
                <a:gd name="connsiteX1" fmla="*/ 1476451 w 1476451"/>
                <a:gd name="connsiteY1" fmla="*/ 0 h 913207"/>
                <a:gd name="connsiteX2" fmla="*/ 1476451 w 1476451"/>
                <a:gd name="connsiteY2" fmla="*/ 913207 h 913207"/>
                <a:gd name="connsiteX3" fmla="*/ 0 w 1476451"/>
                <a:gd name="connsiteY3" fmla="*/ 913207 h 913207"/>
                <a:gd name="connsiteX4" fmla="*/ 0 w 1476451"/>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6451" h="913207">
                  <a:moveTo>
                    <a:pt x="0" y="0"/>
                  </a:moveTo>
                  <a:lnTo>
                    <a:pt x="1476451" y="0"/>
                  </a:lnTo>
                  <a:lnTo>
                    <a:pt x="1476451" y="913207"/>
                  </a:lnTo>
                  <a:lnTo>
                    <a:pt x="0" y="913207"/>
                  </a:lnTo>
                  <a:lnTo>
                    <a:pt x="0" y="0"/>
                  </a:lnTo>
                  <a:close/>
                </a:path>
              </a:pathLst>
            </a:custGeom>
            <a:solidFill>
              <a:srgbClr val="063E8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PŘÍPRAVA</a:t>
              </a:r>
            </a:p>
          </p:txBody>
        </p:sp>
        <p:sp>
          <p:nvSpPr>
            <p:cNvPr id="54" name="Volný tvar: obrazec 53">
              <a:extLst>
                <a:ext uri="{FF2B5EF4-FFF2-40B4-BE49-F238E27FC236}">
                  <a16:creationId xmlns:a16="http://schemas.microsoft.com/office/drawing/2014/main" id="{6B8F7D49-4285-424F-9AE5-9EEE00D1FB2B}"/>
                </a:ext>
              </a:extLst>
            </p:cNvPr>
            <p:cNvSpPr/>
            <p:nvPr/>
          </p:nvSpPr>
          <p:spPr>
            <a:xfrm>
              <a:off x="2735935" y="4436799"/>
              <a:ext cx="743840" cy="324351"/>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6">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REALIZACE</a:t>
              </a:r>
            </a:p>
          </p:txBody>
        </p:sp>
        <p:sp>
          <p:nvSpPr>
            <p:cNvPr id="55" name="Volný tvar: obrazec 54">
              <a:extLst>
                <a:ext uri="{FF2B5EF4-FFF2-40B4-BE49-F238E27FC236}">
                  <a16:creationId xmlns:a16="http://schemas.microsoft.com/office/drawing/2014/main" id="{3B20241C-1FFC-4270-95B5-8739F919A88D}"/>
                </a:ext>
              </a:extLst>
            </p:cNvPr>
            <p:cNvSpPr/>
            <p:nvPr/>
          </p:nvSpPr>
          <p:spPr>
            <a:xfrm>
              <a:off x="3479775" y="4437327"/>
              <a:ext cx="3703451" cy="324351"/>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ZÁRUČNÍ LHŮTA</a:t>
              </a:r>
            </a:p>
          </p:txBody>
        </p:sp>
        <p:sp>
          <p:nvSpPr>
            <p:cNvPr id="56" name="Volný tvar: obrazec 55">
              <a:extLst>
                <a:ext uri="{FF2B5EF4-FFF2-40B4-BE49-F238E27FC236}">
                  <a16:creationId xmlns:a16="http://schemas.microsoft.com/office/drawing/2014/main" id="{E267405B-7E52-4DBA-B4A5-33C34155AFF2}"/>
                </a:ext>
              </a:extLst>
            </p:cNvPr>
            <p:cNvSpPr/>
            <p:nvPr/>
          </p:nvSpPr>
          <p:spPr>
            <a:xfrm>
              <a:off x="6433742" y="4497224"/>
              <a:ext cx="713265" cy="204557"/>
            </a:xfrm>
            <a:custGeom>
              <a:avLst/>
              <a:gdLst>
                <a:gd name="connsiteX0" fmla="*/ 0 w 2283019"/>
                <a:gd name="connsiteY0" fmla="*/ 0 h 913207"/>
                <a:gd name="connsiteX1" fmla="*/ 2283019 w 2283019"/>
                <a:gd name="connsiteY1" fmla="*/ 0 h 913207"/>
                <a:gd name="connsiteX2" fmla="*/ 2283019 w 2283019"/>
                <a:gd name="connsiteY2" fmla="*/ 913207 h 913207"/>
                <a:gd name="connsiteX3" fmla="*/ 0 w 2283019"/>
                <a:gd name="connsiteY3" fmla="*/ 913207 h 913207"/>
                <a:gd name="connsiteX4" fmla="*/ 0 w 2283019"/>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3019" h="913207">
                  <a:moveTo>
                    <a:pt x="0" y="0"/>
                  </a:moveTo>
                  <a:lnTo>
                    <a:pt x="2283019" y="0"/>
                  </a:lnTo>
                  <a:lnTo>
                    <a:pt x="2283019" y="913207"/>
                  </a:lnTo>
                  <a:lnTo>
                    <a:pt x="0" y="913207"/>
                  </a:lnTo>
                  <a:lnTo>
                    <a:pt x="0" y="0"/>
                  </a:lnTo>
                  <a:close/>
                </a:path>
              </a:pathLst>
            </a:custGeom>
            <a:solidFill>
              <a:schemeClr val="accent3">
                <a:lumMod val="75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PROHLÍDKA</a:t>
              </a:r>
            </a:p>
          </p:txBody>
        </p:sp>
        <p:sp>
          <p:nvSpPr>
            <p:cNvPr id="57" name="Volný tvar: obrazec 56">
              <a:extLst>
                <a:ext uri="{FF2B5EF4-FFF2-40B4-BE49-F238E27FC236}">
                  <a16:creationId xmlns:a16="http://schemas.microsoft.com/office/drawing/2014/main" id="{75D5F060-0AD7-4E8D-B4BB-F0574CD053EC}"/>
                </a:ext>
              </a:extLst>
            </p:cNvPr>
            <p:cNvSpPr/>
            <p:nvPr/>
          </p:nvSpPr>
          <p:spPr>
            <a:xfrm>
              <a:off x="7183227" y="4442242"/>
              <a:ext cx="2987886" cy="324351"/>
            </a:xfrm>
            <a:custGeom>
              <a:avLst/>
              <a:gdLst>
                <a:gd name="connsiteX0" fmla="*/ 0 w 1749546"/>
                <a:gd name="connsiteY0" fmla="*/ 0 h 913207"/>
                <a:gd name="connsiteX1" fmla="*/ 1749546 w 1749546"/>
                <a:gd name="connsiteY1" fmla="*/ 0 h 913207"/>
                <a:gd name="connsiteX2" fmla="*/ 1749546 w 1749546"/>
                <a:gd name="connsiteY2" fmla="*/ 913207 h 913207"/>
                <a:gd name="connsiteX3" fmla="*/ 0 w 1749546"/>
                <a:gd name="connsiteY3" fmla="*/ 913207 h 913207"/>
                <a:gd name="connsiteX4" fmla="*/ 0 w 1749546"/>
                <a:gd name="connsiteY4" fmla="*/ 0 h 9132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9546" h="913207">
                  <a:moveTo>
                    <a:pt x="0" y="0"/>
                  </a:moveTo>
                  <a:lnTo>
                    <a:pt x="1749546" y="0"/>
                  </a:lnTo>
                  <a:lnTo>
                    <a:pt x="1749546" y="913207"/>
                  </a:lnTo>
                  <a:lnTo>
                    <a:pt x="0" y="913207"/>
                  </a:lnTo>
                  <a:lnTo>
                    <a:pt x="0" y="0"/>
                  </a:lnTo>
                  <a:close/>
                </a:path>
              </a:pathLst>
            </a:custGeom>
            <a:solidFill>
              <a:schemeClr val="bg1">
                <a:lumMod val="50000"/>
              </a:schemeClr>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6000" tIns="42672" rIns="36000" bIns="42672" numCol="1" spcCol="1270" anchor="ctr" anchorCtr="0">
              <a:noAutofit/>
            </a:bodyPr>
            <a:lstStyle/>
            <a:p>
              <a:pPr marL="0" lvl="0" indent="0" algn="ctr" defTabSz="711200">
                <a:lnSpc>
                  <a:spcPct val="90000"/>
                </a:lnSpc>
                <a:spcBef>
                  <a:spcPct val="0"/>
                </a:spcBef>
                <a:spcAft>
                  <a:spcPct val="35000"/>
                </a:spcAft>
                <a:buNone/>
              </a:pPr>
              <a:r>
                <a:rPr lang="cs-CZ" sz="800" kern="1200" dirty="0"/>
                <a:t>ZBYLÁ ŽIVOTNOST</a:t>
              </a:r>
            </a:p>
          </p:txBody>
        </p:sp>
      </p:grpSp>
    </p:spTree>
    <p:extLst>
      <p:ext uri="{BB962C8B-B14F-4D97-AF65-F5344CB8AC3E}">
        <p14:creationId xmlns:p14="http://schemas.microsoft.com/office/powerpoint/2010/main" val="23221748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decel="100000" fill="hold"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1000" fill="hold"/>
                                        <p:tgtEl>
                                          <p:spTgt spid="58"/>
                                        </p:tgtEl>
                                        <p:attrNameLst>
                                          <p:attrName>ppt_x</p:attrName>
                                        </p:attrNameLst>
                                      </p:cBhvr>
                                      <p:tavLst>
                                        <p:tav tm="0">
                                          <p:val>
                                            <p:strVal val="1+#ppt_w/2"/>
                                          </p:val>
                                        </p:tav>
                                        <p:tav tm="100000">
                                          <p:val>
                                            <p:strVal val="#ppt_x"/>
                                          </p:val>
                                        </p:tav>
                                      </p:tavLst>
                                    </p:anim>
                                    <p:anim calcmode="lin" valueType="num">
                                      <p:cBhvr additive="base">
                                        <p:cTn id="13" dur="1000" fill="hold"/>
                                        <p:tgtEl>
                                          <p:spTgt spid="58"/>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2" presetClass="entr" presetSubtype="2" decel="100000" fill="hold" nodeType="afterEffect">
                                  <p:stCondLst>
                                    <p:cond delay="0"/>
                                  </p:stCondLst>
                                  <p:childTnLst>
                                    <p:set>
                                      <p:cBhvr>
                                        <p:cTn id="16" dur="1" fill="hold">
                                          <p:stCondLst>
                                            <p:cond delay="0"/>
                                          </p:stCondLst>
                                        </p:cTn>
                                        <p:tgtEl>
                                          <p:spTgt spid="68"/>
                                        </p:tgtEl>
                                        <p:attrNameLst>
                                          <p:attrName>style.visibility</p:attrName>
                                        </p:attrNameLst>
                                      </p:cBhvr>
                                      <p:to>
                                        <p:strVal val="visible"/>
                                      </p:to>
                                    </p:set>
                                    <p:anim calcmode="lin" valueType="num">
                                      <p:cBhvr additive="base">
                                        <p:cTn id="17" dur="1000" fill="hold"/>
                                        <p:tgtEl>
                                          <p:spTgt spid="68"/>
                                        </p:tgtEl>
                                        <p:attrNameLst>
                                          <p:attrName>ppt_x</p:attrName>
                                        </p:attrNameLst>
                                      </p:cBhvr>
                                      <p:tavLst>
                                        <p:tav tm="0">
                                          <p:val>
                                            <p:strVal val="1+#ppt_w/2"/>
                                          </p:val>
                                        </p:tav>
                                        <p:tav tm="100000">
                                          <p:val>
                                            <p:strVal val="#ppt_x"/>
                                          </p:val>
                                        </p:tav>
                                      </p:tavLst>
                                    </p:anim>
                                    <p:anim calcmode="lin" valueType="num">
                                      <p:cBhvr additive="base">
                                        <p:cTn id="18" dur="1000" fill="hold"/>
                                        <p:tgtEl>
                                          <p:spTgt spid="68"/>
                                        </p:tgtEl>
                                        <p:attrNameLst>
                                          <p:attrName>ppt_y</p:attrName>
                                        </p:attrNameLst>
                                      </p:cBhvr>
                                      <p:tavLst>
                                        <p:tav tm="0">
                                          <p:val>
                                            <p:strVal val="#ppt_y"/>
                                          </p:val>
                                        </p:tav>
                                        <p:tav tm="100000">
                                          <p:val>
                                            <p:strVal val="#ppt_y"/>
                                          </p:val>
                                        </p:tav>
                                      </p:tavLst>
                                    </p:anim>
                                  </p:childTnLst>
                                </p:cTn>
                              </p:par>
                            </p:childTnLst>
                          </p:cTn>
                        </p:par>
                        <p:par>
                          <p:cTn id="19" fill="hold">
                            <p:stCondLst>
                              <p:cond delay="2500"/>
                            </p:stCondLst>
                            <p:childTnLst>
                              <p:par>
                                <p:cTn id="20" presetID="2" presetClass="entr" presetSubtype="2" decel="100000" fill="hold" nodeType="afterEffect">
                                  <p:stCondLst>
                                    <p:cond delay="0"/>
                                  </p:stCondLst>
                                  <p:childTnLst>
                                    <p:set>
                                      <p:cBhvr>
                                        <p:cTn id="21" dur="1" fill="hold">
                                          <p:stCondLst>
                                            <p:cond delay="0"/>
                                          </p:stCondLst>
                                        </p:cTn>
                                        <p:tgtEl>
                                          <p:spTgt spid="67"/>
                                        </p:tgtEl>
                                        <p:attrNameLst>
                                          <p:attrName>style.visibility</p:attrName>
                                        </p:attrNameLst>
                                      </p:cBhvr>
                                      <p:to>
                                        <p:strVal val="visible"/>
                                      </p:to>
                                    </p:set>
                                    <p:anim calcmode="lin" valueType="num">
                                      <p:cBhvr additive="base">
                                        <p:cTn id="22" dur="1000" fill="hold"/>
                                        <p:tgtEl>
                                          <p:spTgt spid="67"/>
                                        </p:tgtEl>
                                        <p:attrNameLst>
                                          <p:attrName>ppt_x</p:attrName>
                                        </p:attrNameLst>
                                      </p:cBhvr>
                                      <p:tavLst>
                                        <p:tav tm="0">
                                          <p:val>
                                            <p:strVal val="1+#ppt_w/2"/>
                                          </p:val>
                                        </p:tav>
                                        <p:tav tm="100000">
                                          <p:val>
                                            <p:strVal val="#ppt_x"/>
                                          </p:val>
                                        </p:tav>
                                      </p:tavLst>
                                    </p:anim>
                                    <p:anim calcmode="lin" valueType="num">
                                      <p:cBhvr additive="base">
                                        <p:cTn id="23" dur="1000" fill="hold"/>
                                        <p:tgtEl>
                                          <p:spTgt spid="67"/>
                                        </p:tgtEl>
                                        <p:attrNameLst>
                                          <p:attrName>ppt_y</p:attrName>
                                        </p:attrNameLst>
                                      </p:cBhvr>
                                      <p:tavLst>
                                        <p:tav tm="0">
                                          <p:val>
                                            <p:strVal val="#ppt_y"/>
                                          </p:val>
                                        </p:tav>
                                        <p:tav tm="100000">
                                          <p:val>
                                            <p:strVal val="#ppt_y"/>
                                          </p:val>
                                        </p:tav>
                                      </p:tavLst>
                                    </p:anim>
                                  </p:childTnLst>
                                </p:cTn>
                              </p:par>
                            </p:childTnLst>
                          </p:cTn>
                        </p:par>
                        <p:par>
                          <p:cTn id="24" fill="hold">
                            <p:stCondLst>
                              <p:cond delay="3500"/>
                            </p:stCondLst>
                            <p:childTnLst>
                              <p:par>
                                <p:cTn id="25" presetID="2" presetClass="entr" presetSubtype="2" decel="100000"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 calcmode="lin" valueType="num">
                                      <p:cBhvr additive="base">
                                        <p:cTn id="27" dur="1000" fill="hold"/>
                                        <p:tgtEl>
                                          <p:spTgt spid="66"/>
                                        </p:tgtEl>
                                        <p:attrNameLst>
                                          <p:attrName>ppt_x</p:attrName>
                                        </p:attrNameLst>
                                      </p:cBhvr>
                                      <p:tavLst>
                                        <p:tav tm="0">
                                          <p:val>
                                            <p:strVal val="1+#ppt_w/2"/>
                                          </p:val>
                                        </p:tav>
                                        <p:tav tm="100000">
                                          <p:val>
                                            <p:strVal val="#ppt_x"/>
                                          </p:val>
                                        </p:tav>
                                      </p:tavLst>
                                    </p:anim>
                                    <p:anim calcmode="lin" valueType="num">
                                      <p:cBhvr additive="base">
                                        <p:cTn id="28" dur="1000" fill="hold"/>
                                        <p:tgtEl>
                                          <p:spTgt spid="66"/>
                                        </p:tgtEl>
                                        <p:attrNameLst>
                                          <p:attrName>ppt_y</p:attrName>
                                        </p:attrNameLst>
                                      </p:cBhvr>
                                      <p:tavLst>
                                        <p:tav tm="0">
                                          <p:val>
                                            <p:strVal val="#ppt_y"/>
                                          </p:val>
                                        </p:tav>
                                        <p:tav tm="100000">
                                          <p:val>
                                            <p:strVal val="#ppt_y"/>
                                          </p:val>
                                        </p:tav>
                                      </p:tavLst>
                                    </p:anim>
                                  </p:childTnLst>
                                </p:cTn>
                              </p:par>
                            </p:childTnLst>
                          </p:cTn>
                        </p:par>
                        <p:par>
                          <p:cTn id="29" fill="hold">
                            <p:stCondLst>
                              <p:cond delay="4500"/>
                            </p:stCondLst>
                            <p:childTnLst>
                              <p:par>
                                <p:cTn id="30" presetID="2" presetClass="entr" presetSubtype="2" decel="100000" fill="hold"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additive="base">
                                        <p:cTn id="32" dur="1000" fill="hold"/>
                                        <p:tgtEl>
                                          <p:spTgt spid="65"/>
                                        </p:tgtEl>
                                        <p:attrNameLst>
                                          <p:attrName>ppt_x</p:attrName>
                                        </p:attrNameLst>
                                      </p:cBhvr>
                                      <p:tavLst>
                                        <p:tav tm="0">
                                          <p:val>
                                            <p:strVal val="1+#ppt_w/2"/>
                                          </p:val>
                                        </p:tav>
                                        <p:tav tm="100000">
                                          <p:val>
                                            <p:strVal val="#ppt_x"/>
                                          </p:val>
                                        </p:tav>
                                      </p:tavLst>
                                    </p:anim>
                                    <p:anim calcmode="lin" valueType="num">
                                      <p:cBhvr additive="base">
                                        <p:cTn id="33" dur="1000" fill="hold"/>
                                        <p:tgtEl>
                                          <p:spTgt spid="65"/>
                                        </p:tgtEl>
                                        <p:attrNameLst>
                                          <p:attrName>ppt_y</p:attrName>
                                        </p:attrNameLst>
                                      </p:cBhvr>
                                      <p:tavLst>
                                        <p:tav tm="0">
                                          <p:val>
                                            <p:strVal val="#ppt_y"/>
                                          </p:val>
                                        </p:tav>
                                        <p:tav tm="100000">
                                          <p:val>
                                            <p:strVal val="#ppt_y"/>
                                          </p:val>
                                        </p:tav>
                                      </p:tavLst>
                                    </p:anim>
                                  </p:childTnLst>
                                </p:cTn>
                              </p:par>
                            </p:childTnLst>
                          </p:cTn>
                        </p:par>
                        <p:par>
                          <p:cTn id="34" fill="hold">
                            <p:stCondLst>
                              <p:cond delay="5500"/>
                            </p:stCondLst>
                            <p:childTnLst>
                              <p:par>
                                <p:cTn id="35" presetID="2" presetClass="entr" presetSubtype="2" decel="100000" fill="hold" nodeType="afterEffect">
                                  <p:stCondLst>
                                    <p:cond delay="0"/>
                                  </p:stCondLst>
                                  <p:childTnLst>
                                    <p:set>
                                      <p:cBhvr>
                                        <p:cTn id="36" dur="1" fill="hold">
                                          <p:stCondLst>
                                            <p:cond delay="0"/>
                                          </p:stCondLst>
                                        </p:cTn>
                                        <p:tgtEl>
                                          <p:spTgt spid="64"/>
                                        </p:tgtEl>
                                        <p:attrNameLst>
                                          <p:attrName>style.visibility</p:attrName>
                                        </p:attrNameLst>
                                      </p:cBhvr>
                                      <p:to>
                                        <p:strVal val="visible"/>
                                      </p:to>
                                    </p:set>
                                    <p:anim calcmode="lin" valueType="num">
                                      <p:cBhvr additive="base">
                                        <p:cTn id="37" dur="1000" fill="hold"/>
                                        <p:tgtEl>
                                          <p:spTgt spid="64"/>
                                        </p:tgtEl>
                                        <p:attrNameLst>
                                          <p:attrName>ppt_x</p:attrName>
                                        </p:attrNameLst>
                                      </p:cBhvr>
                                      <p:tavLst>
                                        <p:tav tm="0">
                                          <p:val>
                                            <p:strVal val="1+#ppt_w/2"/>
                                          </p:val>
                                        </p:tav>
                                        <p:tav tm="100000">
                                          <p:val>
                                            <p:strVal val="#ppt_x"/>
                                          </p:val>
                                        </p:tav>
                                      </p:tavLst>
                                    </p:anim>
                                    <p:anim calcmode="lin" valueType="num">
                                      <p:cBhvr additive="base">
                                        <p:cTn id="38" dur="1000" fill="hold"/>
                                        <p:tgtEl>
                                          <p:spTgt spid="6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a:extLst>
              <a:ext uri="{FF2B5EF4-FFF2-40B4-BE49-F238E27FC236}">
                <a16:creationId xmlns:a16="http://schemas.microsoft.com/office/drawing/2014/main" id="{C3B0EE04-5D3A-468D-84FE-181707E06A0C}"/>
              </a:ext>
            </a:extLst>
          </p:cNvPr>
          <p:cNvSpPr/>
          <p:nvPr/>
        </p:nvSpPr>
        <p:spPr>
          <a:xfrm>
            <a:off x="520700" y="4170219"/>
            <a:ext cx="9650413" cy="1156854"/>
          </a:xfrm>
          <a:prstGeom prst="rect">
            <a:avLst/>
          </a:prstGeom>
          <a:solidFill>
            <a:schemeClr val="accent4">
              <a:lumMod val="20000"/>
              <a:lumOff val="80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2" name="Nadpis 1">
            <a:extLst>
              <a:ext uri="{FF2B5EF4-FFF2-40B4-BE49-F238E27FC236}">
                <a16:creationId xmlns:a16="http://schemas.microsoft.com/office/drawing/2014/main" id="{DCEAC66C-44BE-460A-BA86-57F72E39E6E0}"/>
              </a:ext>
            </a:extLst>
          </p:cNvPr>
          <p:cNvSpPr>
            <a:spLocks noGrp="1"/>
          </p:cNvSpPr>
          <p:nvPr>
            <p:ph type="title"/>
          </p:nvPr>
        </p:nvSpPr>
        <p:spPr/>
        <p:txBody>
          <a:bodyPr/>
          <a:lstStyle/>
          <a:p>
            <a:r>
              <a:rPr lang="cs-CZ" dirty="0"/>
              <a:t>Porovnání plánování oprav a údržby silnic</a:t>
            </a:r>
          </a:p>
        </p:txBody>
      </p:sp>
      <p:graphicFrame>
        <p:nvGraphicFramePr>
          <p:cNvPr id="6" name="Graf 5">
            <a:extLst>
              <a:ext uri="{FF2B5EF4-FFF2-40B4-BE49-F238E27FC236}">
                <a16:creationId xmlns:a16="http://schemas.microsoft.com/office/drawing/2014/main" id="{1195620D-CFB1-4344-9774-61ABE58EADFC}"/>
              </a:ext>
            </a:extLst>
          </p:cNvPr>
          <p:cNvGraphicFramePr/>
          <p:nvPr>
            <p:extLst>
              <p:ext uri="{D42A27DB-BD31-4B8C-83A1-F6EECF244321}">
                <p14:modId xmlns:p14="http://schemas.microsoft.com/office/powerpoint/2010/main" val="670690539"/>
              </p:ext>
            </p:extLst>
          </p:nvPr>
        </p:nvGraphicFramePr>
        <p:xfrm>
          <a:off x="393056" y="1403879"/>
          <a:ext cx="9893944" cy="4751917"/>
        </p:xfrm>
        <a:graphic>
          <a:graphicData uri="http://schemas.openxmlformats.org/drawingml/2006/chart">
            <c:chart xmlns:c="http://schemas.openxmlformats.org/drawingml/2006/chart" xmlns:r="http://schemas.openxmlformats.org/officeDocument/2006/relationships" r:id="rId2"/>
          </a:graphicData>
        </a:graphic>
      </p:graphicFrame>
      <p:sp>
        <p:nvSpPr>
          <p:cNvPr id="3" name="TextovéPole 2">
            <a:extLst>
              <a:ext uri="{FF2B5EF4-FFF2-40B4-BE49-F238E27FC236}">
                <a16:creationId xmlns:a16="http://schemas.microsoft.com/office/drawing/2014/main" id="{69A5EE28-F520-400D-87D9-81709019458C}"/>
              </a:ext>
            </a:extLst>
          </p:cNvPr>
          <p:cNvSpPr txBox="1"/>
          <p:nvPr/>
        </p:nvSpPr>
        <p:spPr>
          <a:xfrm>
            <a:off x="457200" y="1524000"/>
            <a:ext cx="1107996" cy="461665"/>
          </a:xfrm>
          <a:prstGeom prst="rect">
            <a:avLst/>
          </a:prstGeom>
          <a:noFill/>
        </p:spPr>
        <p:txBody>
          <a:bodyPr wrap="none" rtlCol="0">
            <a:spAutoFit/>
          </a:bodyPr>
          <a:lstStyle/>
          <a:p>
            <a:pPr algn="l"/>
            <a:r>
              <a:rPr lang="cs-CZ" sz="2400" dirty="0">
                <a:solidFill>
                  <a:srgbClr val="063E85"/>
                </a:solidFill>
                <a:latin typeface="Arial" panose="020B0604020202020204" pitchFamily="34" charset="0"/>
                <a:cs typeface="Arial" panose="020B0604020202020204" pitchFamily="34" charset="0"/>
              </a:rPr>
              <a:t>mil. Kč</a:t>
            </a:r>
          </a:p>
        </p:txBody>
      </p:sp>
    </p:spTree>
    <p:extLst>
      <p:ext uri="{BB962C8B-B14F-4D97-AF65-F5344CB8AC3E}">
        <p14:creationId xmlns:p14="http://schemas.microsoft.com/office/powerpoint/2010/main" val="21675839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graphicEl>
                                              <a:chart seriesIdx="-3" categoryIdx="-3" bldStep="gridLegend"/>
                                            </p:graphicEl>
                                          </p:spTgt>
                                        </p:tgtEl>
                                        <p:attrNameLst>
                                          <p:attrName>style.visibility</p:attrName>
                                        </p:attrNameLst>
                                      </p:cBhvr>
                                      <p:to>
                                        <p:strVal val="visible"/>
                                      </p:to>
                                    </p:set>
                                    <p:animEffect transition="in" filter="wipe(down)">
                                      <p:cBhvr>
                                        <p:cTn id="7" dur="1000"/>
                                        <p:tgtEl>
                                          <p:spTgt spid="6">
                                            <p:graphicEl>
                                              <a:chart seriesIdx="-3" categoryIdx="-3" bldStep="gridLegend"/>
                                            </p:graphicEl>
                                          </p:spTgt>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6">
                                            <p:graphicEl>
                                              <a:chart seriesIdx="0" categoryIdx="-4" bldStep="series"/>
                                            </p:graphicEl>
                                          </p:spTgt>
                                        </p:tgtEl>
                                        <p:attrNameLst>
                                          <p:attrName>style.visibility</p:attrName>
                                        </p:attrNameLst>
                                      </p:cBhvr>
                                      <p:to>
                                        <p:strVal val="visible"/>
                                      </p:to>
                                    </p:set>
                                    <p:animEffect transition="in" filter="wipe(down)">
                                      <p:cBhvr>
                                        <p:cTn id="11" dur="1000"/>
                                        <p:tgtEl>
                                          <p:spTgt spid="6">
                                            <p:graphicEl>
                                              <a:chart seriesIdx="0" categoryIdx="-4" bldStep="series"/>
                                            </p:graphicEl>
                                          </p:spTgt>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1000"/>
                                        <p:tgtEl>
                                          <p:spTgt spid="4"/>
                                        </p:tgtEl>
                                      </p:cBhvr>
                                    </p:animEffect>
                                  </p:childTnLst>
                                </p:cTn>
                              </p:par>
                            </p:childTnLst>
                          </p:cTn>
                        </p:par>
                        <p:par>
                          <p:cTn id="15" fill="hold">
                            <p:stCondLst>
                              <p:cond delay="2000"/>
                            </p:stCondLst>
                            <p:childTnLst>
                              <p:par>
                                <p:cTn id="16" presetID="10" presetClass="entr" presetSubtype="0" fill="hold" grpId="0" nodeType="after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6" grpId="0" uiExpand="1">
        <p:bldSub>
          <a:bldChart bld="series"/>
        </p:bldSub>
      </p:bldGraphic>
      <p:bldP spid="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604874F4-BD74-401B-A864-5175A67D0E8B}"/>
              </a:ext>
            </a:extLst>
          </p:cNvPr>
          <p:cNvSpPr>
            <a:spLocks noGrp="1"/>
          </p:cNvSpPr>
          <p:nvPr>
            <p:ph type="title"/>
          </p:nvPr>
        </p:nvSpPr>
        <p:spPr/>
        <p:txBody>
          <a:bodyPr>
            <a:normAutofit/>
          </a:bodyPr>
          <a:lstStyle/>
          <a:p>
            <a:r>
              <a:rPr lang="cs-CZ" sz="2800" dirty="0"/>
              <a:t>Přehled realizovaných a plánovaných oprav v okr. Děčín</a:t>
            </a:r>
          </a:p>
        </p:txBody>
      </p:sp>
      <p:graphicFrame>
        <p:nvGraphicFramePr>
          <p:cNvPr id="4" name="Tabulka 4">
            <a:extLst>
              <a:ext uri="{FF2B5EF4-FFF2-40B4-BE49-F238E27FC236}">
                <a16:creationId xmlns:a16="http://schemas.microsoft.com/office/drawing/2014/main" id="{D1F31B31-B06E-4587-A924-A633AE24469B}"/>
              </a:ext>
            </a:extLst>
          </p:cNvPr>
          <p:cNvGraphicFramePr>
            <a:graphicFrameLocks noGrp="1"/>
          </p:cNvGraphicFramePr>
          <p:nvPr>
            <p:ph sz="quarter" idx="11"/>
            <p:extLst>
              <p:ext uri="{D42A27DB-BD31-4B8C-83A1-F6EECF244321}">
                <p14:modId xmlns:p14="http://schemas.microsoft.com/office/powerpoint/2010/main" val="3228215168"/>
              </p:ext>
            </p:extLst>
          </p:nvPr>
        </p:nvGraphicFramePr>
        <p:xfrm>
          <a:off x="519907" y="1299672"/>
          <a:ext cx="9650413" cy="5032380"/>
        </p:xfrm>
        <a:graphic>
          <a:graphicData uri="http://schemas.openxmlformats.org/drawingml/2006/table">
            <a:tbl>
              <a:tblPr firstRow="1" lastRow="1" bandRow="1">
                <a:tableStyleId>{5C22544A-7EE6-4342-B048-85BDC9FD1C3A}</a:tableStyleId>
              </a:tblPr>
              <a:tblGrid>
                <a:gridCol w="2269350">
                  <a:extLst>
                    <a:ext uri="{9D8B030D-6E8A-4147-A177-3AD203B41FA5}">
                      <a16:colId xmlns:a16="http://schemas.microsoft.com/office/drawing/2014/main" val="1505198974"/>
                    </a:ext>
                  </a:extLst>
                </a:gridCol>
                <a:gridCol w="2052907">
                  <a:extLst>
                    <a:ext uri="{9D8B030D-6E8A-4147-A177-3AD203B41FA5}">
                      <a16:colId xmlns:a16="http://schemas.microsoft.com/office/drawing/2014/main" val="2077446541"/>
                    </a:ext>
                  </a:extLst>
                </a:gridCol>
                <a:gridCol w="2485794">
                  <a:extLst>
                    <a:ext uri="{9D8B030D-6E8A-4147-A177-3AD203B41FA5}">
                      <a16:colId xmlns:a16="http://schemas.microsoft.com/office/drawing/2014/main" val="3011083430"/>
                    </a:ext>
                  </a:extLst>
                </a:gridCol>
                <a:gridCol w="2842362">
                  <a:extLst>
                    <a:ext uri="{9D8B030D-6E8A-4147-A177-3AD203B41FA5}">
                      <a16:colId xmlns:a16="http://schemas.microsoft.com/office/drawing/2014/main" val="4034092409"/>
                    </a:ext>
                  </a:extLst>
                </a:gridCol>
              </a:tblGrid>
              <a:tr h="503238">
                <a:tc>
                  <a:txBody>
                    <a:bodyPr/>
                    <a:lstStyle/>
                    <a:p>
                      <a:pPr algn="ctr">
                        <a:lnSpc>
                          <a:spcPct val="107000"/>
                        </a:lnSpc>
                        <a:spcAft>
                          <a:spcPts val="800"/>
                        </a:spcAft>
                      </a:pPr>
                      <a:r>
                        <a:rPr lang="cs-CZ" sz="1600" b="1" dirty="0">
                          <a:solidFill>
                            <a:schemeClr val="bg1"/>
                          </a:solidFill>
                          <a:effectLst/>
                          <a:latin typeface="+mn-lt"/>
                          <a:ea typeface="Times New Roman" panose="02020603050405020304" pitchFamily="18" charset="0"/>
                          <a:cs typeface="Arial" panose="020B0604020202020204" pitchFamily="34" charset="0"/>
                        </a:rPr>
                        <a:t>Rok realizace</a:t>
                      </a:r>
                      <a:endParaRPr lang="cs-CZ" sz="1600" dirty="0">
                        <a:solidFill>
                          <a:schemeClr val="bg1"/>
                        </a:solidFill>
                        <a:effectLst/>
                        <a:latin typeface="+mn-lt"/>
                        <a:ea typeface="Calibri" panose="020F0502020204030204" pitchFamily="34" charset="0"/>
                        <a:cs typeface="Arial" panose="020B0604020202020204" pitchFamily="34" charset="0"/>
                      </a:endParaRPr>
                    </a:p>
                  </a:txBody>
                  <a:tcPr anchor="ctr"/>
                </a:tc>
                <a:tc>
                  <a:txBody>
                    <a:bodyPr/>
                    <a:lstStyle/>
                    <a:p>
                      <a:pPr algn="ctr">
                        <a:lnSpc>
                          <a:spcPct val="107000"/>
                        </a:lnSpc>
                        <a:spcAft>
                          <a:spcPts val="800"/>
                        </a:spcAft>
                      </a:pPr>
                      <a:r>
                        <a:rPr lang="cs-CZ" sz="1600" b="1" dirty="0">
                          <a:solidFill>
                            <a:schemeClr val="bg1"/>
                          </a:solidFill>
                          <a:effectLst/>
                          <a:latin typeface="+mn-lt"/>
                          <a:ea typeface="Times New Roman" panose="02020603050405020304" pitchFamily="18" charset="0"/>
                          <a:cs typeface="Arial" panose="020B0604020202020204" pitchFamily="34" charset="0"/>
                        </a:rPr>
                        <a:t>Délka úseků (km)</a:t>
                      </a:r>
                      <a:endParaRPr lang="cs-CZ" sz="1600" dirty="0">
                        <a:solidFill>
                          <a:schemeClr val="bg1"/>
                        </a:solidFill>
                        <a:effectLst/>
                        <a:latin typeface="+mn-lt"/>
                        <a:ea typeface="Calibri" panose="020F0502020204030204" pitchFamily="34" charset="0"/>
                        <a:cs typeface="Arial" panose="020B0604020202020204" pitchFamily="34" charset="0"/>
                      </a:endParaRPr>
                    </a:p>
                  </a:txBody>
                  <a:tcPr anchor="ctr"/>
                </a:tc>
                <a:tc>
                  <a:txBody>
                    <a:bodyPr/>
                    <a:lstStyle/>
                    <a:p>
                      <a:pPr algn="ctr">
                        <a:lnSpc>
                          <a:spcPct val="107000"/>
                        </a:lnSpc>
                        <a:spcAft>
                          <a:spcPts val="800"/>
                        </a:spcAft>
                      </a:pPr>
                      <a:r>
                        <a:rPr lang="cs-CZ" sz="1600" dirty="0">
                          <a:solidFill>
                            <a:schemeClr val="bg1"/>
                          </a:solidFill>
                          <a:effectLst/>
                          <a:latin typeface="+mn-lt"/>
                          <a:ea typeface="Calibri" panose="020F0502020204030204" pitchFamily="34" charset="0"/>
                          <a:cs typeface="Arial" panose="020B0604020202020204" pitchFamily="34" charset="0"/>
                        </a:rPr>
                        <a:t>Počet mostů</a:t>
                      </a:r>
                    </a:p>
                  </a:txBody>
                  <a:tcPr anchor="ctr"/>
                </a:tc>
                <a:tc>
                  <a:txBody>
                    <a:bodyPr/>
                    <a:lstStyle/>
                    <a:p>
                      <a:pPr algn="ctr">
                        <a:lnSpc>
                          <a:spcPct val="107000"/>
                        </a:lnSpc>
                        <a:spcAft>
                          <a:spcPts val="800"/>
                        </a:spcAft>
                      </a:pPr>
                      <a:r>
                        <a:rPr lang="cs-CZ" sz="1600" b="1" dirty="0">
                          <a:solidFill>
                            <a:schemeClr val="bg1"/>
                          </a:solidFill>
                          <a:effectLst/>
                          <a:latin typeface="+mn-lt"/>
                          <a:ea typeface="Times New Roman" panose="02020603050405020304" pitchFamily="18" charset="0"/>
                          <a:cs typeface="Arial" panose="020B0604020202020204" pitchFamily="34" charset="0"/>
                        </a:rPr>
                        <a:t>Cena vč. DPH </a:t>
                      </a:r>
                      <a:endParaRPr lang="cs-CZ" sz="1600" dirty="0">
                        <a:solidFill>
                          <a:schemeClr val="bg1"/>
                        </a:solidFill>
                        <a:effectLst/>
                        <a:latin typeface="+mn-lt"/>
                        <a:ea typeface="Calibri" panose="020F0502020204030204" pitchFamily="34" charset="0"/>
                        <a:cs typeface="Arial" panose="020B0604020202020204" pitchFamily="34" charset="0"/>
                      </a:endParaRPr>
                    </a:p>
                  </a:txBody>
                  <a:tcPr anchor="ctr"/>
                </a:tc>
                <a:extLst>
                  <a:ext uri="{0D108BD9-81ED-4DB2-BD59-A6C34878D82A}">
                    <a16:rowId xmlns:a16="http://schemas.microsoft.com/office/drawing/2014/main" val="2612810143"/>
                  </a:ext>
                </a:extLst>
              </a:tr>
              <a:tr h="503238">
                <a:tc>
                  <a:txBody>
                    <a:bodyPr/>
                    <a:lstStyle/>
                    <a:p>
                      <a:pPr algn="ctr">
                        <a:lnSpc>
                          <a:spcPct val="107000"/>
                        </a:lnSpc>
                        <a:spcAft>
                          <a:spcPts val="800"/>
                        </a:spcAft>
                      </a:pPr>
                      <a:r>
                        <a:rPr lang="cs-CZ" sz="1600" dirty="0">
                          <a:solidFill>
                            <a:srgbClr val="063E85"/>
                          </a:solidFill>
                          <a:effectLst/>
                          <a:latin typeface="+mn-lt"/>
                          <a:ea typeface="Times New Roman" panose="02020603050405020304" pitchFamily="18" charset="0"/>
                          <a:cs typeface="Arial" panose="020B0604020202020204" pitchFamily="34" charset="0"/>
                        </a:rPr>
                        <a:t>2016</a:t>
                      </a:r>
                      <a:endParaRPr lang="cs-CZ" sz="1600" dirty="0">
                        <a:solidFill>
                          <a:srgbClr val="063E85"/>
                        </a:solidFill>
                        <a:effectLst/>
                        <a:latin typeface="+mn-lt"/>
                        <a:ea typeface="Calibri" panose="020F0502020204030204" pitchFamily="34" charset="0"/>
                        <a:cs typeface="Arial" panose="020B0604020202020204" pitchFamily="34" charset="0"/>
                      </a:endParaRPr>
                    </a:p>
                  </a:txBody>
                  <a:tcPr anchor="ctr"/>
                </a:tc>
                <a:tc>
                  <a:txBody>
                    <a:bodyPr/>
                    <a:lstStyle/>
                    <a:p>
                      <a:pPr algn="r">
                        <a:lnSpc>
                          <a:spcPct val="107000"/>
                        </a:lnSpc>
                        <a:spcAft>
                          <a:spcPts val="800"/>
                        </a:spcAft>
                      </a:pPr>
                      <a:r>
                        <a:rPr lang="cs-CZ" sz="1600" dirty="0">
                          <a:solidFill>
                            <a:srgbClr val="063E85"/>
                          </a:solidFill>
                          <a:effectLst/>
                          <a:latin typeface="+mn-lt"/>
                          <a:ea typeface="Times New Roman" panose="02020603050405020304" pitchFamily="18" charset="0"/>
                          <a:cs typeface="Arial" panose="020B0604020202020204" pitchFamily="34" charset="0"/>
                        </a:rPr>
                        <a:t>4,739</a:t>
                      </a:r>
                      <a:endParaRPr lang="cs-CZ" sz="1600" dirty="0">
                        <a:solidFill>
                          <a:srgbClr val="063E85"/>
                        </a:solidFill>
                        <a:effectLst/>
                        <a:latin typeface="+mn-lt"/>
                        <a:ea typeface="Calibri" panose="020F0502020204030204" pitchFamily="34" charset="0"/>
                        <a:cs typeface="Arial" panose="020B0604020202020204" pitchFamily="34" charset="0"/>
                      </a:endParaRPr>
                    </a:p>
                  </a:txBody>
                  <a:tcPr anchor="ctr"/>
                </a:tc>
                <a:tc>
                  <a:txBody>
                    <a:bodyPr/>
                    <a:lstStyle/>
                    <a:p>
                      <a:pPr algn="r">
                        <a:lnSpc>
                          <a:spcPct val="107000"/>
                        </a:lnSpc>
                        <a:spcAft>
                          <a:spcPts val="800"/>
                        </a:spcAft>
                      </a:pPr>
                      <a:r>
                        <a:rPr lang="cs-CZ" sz="1600" dirty="0">
                          <a:solidFill>
                            <a:srgbClr val="063E85"/>
                          </a:solidFill>
                          <a:effectLst/>
                          <a:latin typeface="+mn-lt"/>
                          <a:ea typeface="Calibri" panose="020F0502020204030204" pitchFamily="34" charset="0"/>
                          <a:cs typeface="Arial" panose="020B0604020202020204" pitchFamily="34" charset="0"/>
                        </a:rPr>
                        <a:t>1</a:t>
                      </a:r>
                    </a:p>
                  </a:txBody>
                  <a:tcPr anchor="ctr"/>
                </a:tc>
                <a:tc>
                  <a:txBody>
                    <a:bodyPr/>
                    <a:lstStyle/>
                    <a:p>
                      <a:pPr algn="r">
                        <a:lnSpc>
                          <a:spcPct val="107000"/>
                        </a:lnSpc>
                        <a:spcAft>
                          <a:spcPts val="800"/>
                        </a:spcAft>
                      </a:pPr>
                      <a:r>
                        <a:rPr lang="cs-CZ" sz="1600">
                          <a:solidFill>
                            <a:srgbClr val="063E85"/>
                          </a:solidFill>
                          <a:effectLst/>
                          <a:latin typeface="+mn-lt"/>
                          <a:ea typeface="Times New Roman" panose="02020603050405020304" pitchFamily="18" charset="0"/>
                          <a:cs typeface="Arial" panose="020B0604020202020204" pitchFamily="34" charset="0"/>
                        </a:rPr>
                        <a:t>73 043 207,00 Kč</a:t>
                      </a:r>
                      <a:endParaRPr lang="cs-CZ" sz="1600">
                        <a:solidFill>
                          <a:srgbClr val="063E85"/>
                        </a:solidFill>
                        <a:effectLst/>
                        <a:latin typeface="+mn-lt"/>
                        <a:ea typeface="Calibri" panose="020F0502020204030204" pitchFamily="34" charset="0"/>
                        <a:cs typeface="Arial" panose="020B0604020202020204" pitchFamily="34" charset="0"/>
                      </a:endParaRPr>
                    </a:p>
                  </a:txBody>
                  <a:tcPr anchor="ctr"/>
                </a:tc>
                <a:extLst>
                  <a:ext uri="{0D108BD9-81ED-4DB2-BD59-A6C34878D82A}">
                    <a16:rowId xmlns:a16="http://schemas.microsoft.com/office/drawing/2014/main" val="694799651"/>
                  </a:ext>
                </a:extLst>
              </a:tr>
              <a:tr h="503238">
                <a:tc>
                  <a:txBody>
                    <a:bodyPr/>
                    <a:lstStyle/>
                    <a:p>
                      <a:pPr algn="ctr">
                        <a:lnSpc>
                          <a:spcPct val="107000"/>
                        </a:lnSpc>
                        <a:spcAft>
                          <a:spcPts val="800"/>
                        </a:spcAft>
                      </a:pPr>
                      <a:r>
                        <a:rPr lang="cs-CZ" sz="1600" dirty="0">
                          <a:solidFill>
                            <a:srgbClr val="063E85"/>
                          </a:solidFill>
                          <a:effectLst/>
                          <a:latin typeface="+mn-lt"/>
                          <a:ea typeface="Times New Roman" panose="02020603050405020304" pitchFamily="18" charset="0"/>
                          <a:cs typeface="Arial" panose="020B0604020202020204" pitchFamily="34" charset="0"/>
                        </a:rPr>
                        <a:t>2017</a:t>
                      </a:r>
                      <a:endParaRPr lang="cs-CZ" sz="1600" dirty="0">
                        <a:solidFill>
                          <a:srgbClr val="063E85"/>
                        </a:solidFill>
                        <a:effectLst/>
                        <a:latin typeface="+mn-lt"/>
                        <a:ea typeface="Calibri" panose="020F0502020204030204" pitchFamily="34" charset="0"/>
                        <a:cs typeface="Arial" panose="020B0604020202020204" pitchFamily="34" charset="0"/>
                      </a:endParaRPr>
                    </a:p>
                  </a:txBody>
                  <a:tcPr anchor="ctr"/>
                </a:tc>
                <a:tc>
                  <a:txBody>
                    <a:bodyPr/>
                    <a:lstStyle/>
                    <a:p>
                      <a:pPr algn="r">
                        <a:lnSpc>
                          <a:spcPct val="107000"/>
                        </a:lnSpc>
                        <a:spcAft>
                          <a:spcPts val="800"/>
                        </a:spcAft>
                      </a:pPr>
                      <a:r>
                        <a:rPr lang="cs-CZ" sz="1600" dirty="0">
                          <a:solidFill>
                            <a:srgbClr val="063E85"/>
                          </a:solidFill>
                          <a:effectLst/>
                          <a:latin typeface="+mn-lt"/>
                          <a:ea typeface="Times New Roman" panose="02020603050405020304" pitchFamily="18" charset="0"/>
                          <a:cs typeface="Arial" panose="020B0604020202020204" pitchFamily="34" charset="0"/>
                        </a:rPr>
                        <a:t>3,891</a:t>
                      </a:r>
                      <a:endParaRPr lang="cs-CZ" sz="1600" dirty="0">
                        <a:solidFill>
                          <a:srgbClr val="063E85"/>
                        </a:solidFill>
                        <a:effectLst/>
                        <a:latin typeface="+mn-lt"/>
                        <a:ea typeface="Calibri" panose="020F0502020204030204" pitchFamily="34" charset="0"/>
                        <a:cs typeface="Arial" panose="020B0604020202020204" pitchFamily="34" charset="0"/>
                      </a:endParaRPr>
                    </a:p>
                  </a:txBody>
                  <a:tcPr anchor="ctr"/>
                </a:tc>
                <a:tc>
                  <a:txBody>
                    <a:bodyPr/>
                    <a:lstStyle/>
                    <a:p>
                      <a:pPr algn="r">
                        <a:lnSpc>
                          <a:spcPct val="107000"/>
                        </a:lnSpc>
                        <a:spcAft>
                          <a:spcPts val="800"/>
                        </a:spcAft>
                      </a:pPr>
                      <a:r>
                        <a:rPr lang="cs-CZ" sz="1600" dirty="0">
                          <a:solidFill>
                            <a:srgbClr val="063E85"/>
                          </a:solidFill>
                          <a:effectLst/>
                          <a:latin typeface="+mn-lt"/>
                          <a:ea typeface="Calibri" panose="020F0502020204030204" pitchFamily="34" charset="0"/>
                          <a:cs typeface="Arial" panose="020B0604020202020204" pitchFamily="34" charset="0"/>
                        </a:rPr>
                        <a:t>0</a:t>
                      </a:r>
                    </a:p>
                  </a:txBody>
                  <a:tcPr anchor="ctr"/>
                </a:tc>
                <a:tc>
                  <a:txBody>
                    <a:bodyPr/>
                    <a:lstStyle/>
                    <a:p>
                      <a:pPr algn="r">
                        <a:lnSpc>
                          <a:spcPct val="107000"/>
                        </a:lnSpc>
                        <a:spcAft>
                          <a:spcPts val="800"/>
                        </a:spcAft>
                      </a:pPr>
                      <a:r>
                        <a:rPr lang="cs-CZ" sz="1600">
                          <a:solidFill>
                            <a:srgbClr val="063E85"/>
                          </a:solidFill>
                          <a:effectLst/>
                          <a:latin typeface="+mn-lt"/>
                          <a:ea typeface="Times New Roman" panose="02020603050405020304" pitchFamily="18" charset="0"/>
                          <a:cs typeface="Arial" panose="020B0604020202020204" pitchFamily="34" charset="0"/>
                        </a:rPr>
                        <a:t>64 067 897,00 Kč</a:t>
                      </a:r>
                      <a:endParaRPr lang="cs-CZ" sz="1600">
                        <a:solidFill>
                          <a:srgbClr val="063E85"/>
                        </a:solidFill>
                        <a:effectLst/>
                        <a:latin typeface="+mn-lt"/>
                        <a:ea typeface="Calibri" panose="020F0502020204030204" pitchFamily="34" charset="0"/>
                        <a:cs typeface="Arial" panose="020B0604020202020204" pitchFamily="34" charset="0"/>
                      </a:endParaRPr>
                    </a:p>
                  </a:txBody>
                  <a:tcPr anchor="ctr"/>
                </a:tc>
                <a:extLst>
                  <a:ext uri="{0D108BD9-81ED-4DB2-BD59-A6C34878D82A}">
                    <a16:rowId xmlns:a16="http://schemas.microsoft.com/office/drawing/2014/main" val="1389555925"/>
                  </a:ext>
                </a:extLst>
              </a:tr>
              <a:tr h="503238">
                <a:tc>
                  <a:txBody>
                    <a:bodyPr/>
                    <a:lstStyle/>
                    <a:p>
                      <a:pPr algn="ctr">
                        <a:lnSpc>
                          <a:spcPct val="107000"/>
                        </a:lnSpc>
                        <a:spcAft>
                          <a:spcPts val="800"/>
                        </a:spcAft>
                      </a:pPr>
                      <a:r>
                        <a:rPr lang="cs-CZ" sz="1600">
                          <a:solidFill>
                            <a:srgbClr val="063E85"/>
                          </a:solidFill>
                          <a:effectLst/>
                          <a:latin typeface="+mn-lt"/>
                          <a:ea typeface="Times New Roman" panose="02020603050405020304" pitchFamily="18" charset="0"/>
                          <a:cs typeface="Arial" panose="020B0604020202020204" pitchFamily="34" charset="0"/>
                        </a:rPr>
                        <a:t>2018</a:t>
                      </a:r>
                      <a:endParaRPr lang="cs-CZ" sz="1600">
                        <a:solidFill>
                          <a:srgbClr val="063E85"/>
                        </a:solidFill>
                        <a:effectLst/>
                        <a:latin typeface="+mn-lt"/>
                        <a:ea typeface="Calibri" panose="020F0502020204030204" pitchFamily="34" charset="0"/>
                        <a:cs typeface="Arial" panose="020B0604020202020204" pitchFamily="34" charset="0"/>
                      </a:endParaRPr>
                    </a:p>
                  </a:txBody>
                  <a:tcPr anchor="ctr"/>
                </a:tc>
                <a:tc>
                  <a:txBody>
                    <a:bodyPr/>
                    <a:lstStyle/>
                    <a:p>
                      <a:pPr algn="r">
                        <a:lnSpc>
                          <a:spcPct val="107000"/>
                        </a:lnSpc>
                        <a:spcAft>
                          <a:spcPts val="800"/>
                        </a:spcAft>
                      </a:pPr>
                      <a:r>
                        <a:rPr lang="cs-CZ" sz="1600" dirty="0">
                          <a:solidFill>
                            <a:srgbClr val="063E85"/>
                          </a:solidFill>
                          <a:effectLst/>
                          <a:latin typeface="+mn-lt"/>
                          <a:ea typeface="Times New Roman" panose="02020603050405020304" pitchFamily="18" charset="0"/>
                          <a:cs typeface="Arial" panose="020B0604020202020204" pitchFamily="34" charset="0"/>
                        </a:rPr>
                        <a:t>9,678</a:t>
                      </a:r>
                      <a:endParaRPr lang="cs-CZ" sz="1600" dirty="0">
                        <a:solidFill>
                          <a:srgbClr val="063E85"/>
                        </a:solidFill>
                        <a:effectLst/>
                        <a:latin typeface="+mn-lt"/>
                        <a:ea typeface="Calibri" panose="020F0502020204030204" pitchFamily="34" charset="0"/>
                        <a:cs typeface="Arial" panose="020B0604020202020204" pitchFamily="34" charset="0"/>
                      </a:endParaRPr>
                    </a:p>
                  </a:txBody>
                  <a:tcPr anchor="ctr"/>
                </a:tc>
                <a:tc>
                  <a:txBody>
                    <a:bodyPr/>
                    <a:lstStyle/>
                    <a:p>
                      <a:pPr algn="r">
                        <a:lnSpc>
                          <a:spcPct val="107000"/>
                        </a:lnSpc>
                        <a:spcAft>
                          <a:spcPts val="800"/>
                        </a:spcAft>
                      </a:pPr>
                      <a:r>
                        <a:rPr lang="cs-CZ" sz="1600" dirty="0">
                          <a:solidFill>
                            <a:srgbClr val="063E85"/>
                          </a:solidFill>
                          <a:effectLst/>
                          <a:latin typeface="+mn-lt"/>
                          <a:ea typeface="Calibri" panose="020F0502020204030204" pitchFamily="34" charset="0"/>
                          <a:cs typeface="Arial" panose="020B0604020202020204" pitchFamily="34" charset="0"/>
                        </a:rPr>
                        <a:t>1</a:t>
                      </a:r>
                    </a:p>
                  </a:txBody>
                  <a:tcPr anchor="ctr"/>
                </a:tc>
                <a:tc>
                  <a:txBody>
                    <a:bodyPr/>
                    <a:lstStyle/>
                    <a:p>
                      <a:pPr algn="r">
                        <a:lnSpc>
                          <a:spcPct val="107000"/>
                        </a:lnSpc>
                        <a:spcAft>
                          <a:spcPts val="800"/>
                        </a:spcAft>
                      </a:pPr>
                      <a:r>
                        <a:rPr lang="cs-CZ" sz="1600">
                          <a:solidFill>
                            <a:srgbClr val="063E85"/>
                          </a:solidFill>
                          <a:effectLst/>
                          <a:latin typeface="+mn-lt"/>
                          <a:ea typeface="Times New Roman" panose="02020603050405020304" pitchFamily="18" charset="0"/>
                          <a:cs typeface="Arial" panose="020B0604020202020204" pitchFamily="34" charset="0"/>
                        </a:rPr>
                        <a:t>255 967 727,58 Kč</a:t>
                      </a:r>
                      <a:endParaRPr lang="cs-CZ" sz="1600">
                        <a:solidFill>
                          <a:srgbClr val="063E85"/>
                        </a:solidFill>
                        <a:effectLst/>
                        <a:latin typeface="+mn-lt"/>
                        <a:ea typeface="Calibri" panose="020F0502020204030204" pitchFamily="34" charset="0"/>
                        <a:cs typeface="Arial" panose="020B0604020202020204" pitchFamily="34" charset="0"/>
                      </a:endParaRPr>
                    </a:p>
                  </a:txBody>
                  <a:tcPr anchor="ctr"/>
                </a:tc>
                <a:extLst>
                  <a:ext uri="{0D108BD9-81ED-4DB2-BD59-A6C34878D82A}">
                    <a16:rowId xmlns:a16="http://schemas.microsoft.com/office/drawing/2014/main" val="4110045196"/>
                  </a:ext>
                </a:extLst>
              </a:tr>
              <a:tr h="503238">
                <a:tc>
                  <a:txBody>
                    <a:bodyPr/>
                    <a:lstStyle/>
                    <a:p>
                      <a:pPr algn="ctr">
                        <a:lnSpc>
                          <a:spcPct val="107000"/>
                        </a:lnSpc>
                        <a:spcAft>
                          <a:spcPts val="800"/>
                        </a:spcAft>
                      </a:pPr>
                      <a:r>
                        <a:rPr lang="cs-CZ" sz="1600">
                          <a:solidFill>
                            <a:srgbClr val="063E85"/>
                          </a:solidFill>
                          <a:effectLst/>
                          <a:latin typeface="+mn-lt"/>
                          <a:ea typeface="Times New Roman" panose="02020603050405020304" pitchFamily="18" charset="0"/>
                          <a:cs typeface="Arial" panose="020B0604020202020204" pitchFamily="34" charset="0"/>
                        </a:rPr>
                        <a:t>2019</a:t>
                      </a:r>
                      <a:endParaRPr lang="cs-CZ" sz="1600">
                        <a:solidFill>
                          <a:srgbClr val="063E85"/>
                        </a:solidFill>
                        <a:effectLst/>
                        <a:latin typeface="+mn-lt"/>
                        <a:ea typeface="Calibri" panose="020F0502020204030204" pitchFamily="34" charset="0"/>
                        <a:cs typeface="Arial" panose="020B0604020202020204" pitchFamily="34" charset="0"/>
                      </a:endParaRPr>
                    </a:p>
                  </a:txBody>
                  <a:tcPr anchor="ctr"/>
                </a:tc>
                <a:tc>
                  <a:txBody>
                    <a:bodyPr/>
                    <a:lstStyle/>
                    <a:p>
                      <a:pPr algn="r">
                        <a:lnSpc>
                          <a:spcPct val="107000"/>
                        </a:lnSpc>
                        <a:spcAft>
                          <a:spcPts val="800"/>
                        </a:spcAft>
                      </a:pPr>
                      <a:r>
                        <a:rPr lang="cs-CZ" sz="1600" dirty="0">
                          <a:solidFill>
                            <a:srgbClr val="063E85"/>
                          </a:solidFill>
                          <a:effectLst/>
                          <a:latin typeface="+mn-lt"/>
                          <a:ea typeface="Times New Roman" panose="02020603050405020304" pitchFamily="18" charset="0"/>
                          <a:cs typeface="Arial" panose="020B0604020202020204" pitchFamily="34" charset="0"/>
                        </a:rPr>
                        <a:t>3,803</a:t>
                      </a:r>
                      <a:endParaRPr lang="cs-CZ" sz="1600" dirty="0">
                        <a:solidFill>
                          <a:srgbClr val="063E85"/>
                        </a:solidFill>
                        <a:effectLst/>
                        <a:latin typeface="+mn-lt"/>
                        <a:ea typeface="Calibri" panose="020F0502020204030204" pitchFamily="34" charset="0"/>
                        <a:cs typeface="Arial" panose="020B0604020202020204" pitchFamily="34" charset="0"/>
                      </a:endParaRPr>
                    </a:p>
                  </a:txBody>
                  <a:tcPr anchor="ctr"/>
                </a:tc>
                <a:tc>
                  <a:txBody>
                    <a:bodyPr/>
                    <a:lstStyle/>
                    <a:p>
                      <a:pPr algn="r">
                        <a:lnSpc>
                          <a:spcPct val="107000"/>
                        </a:lnSpc>
                        <a:spcAft>
                          <a:spcPts val="800"/>
                        </a:spcAft>
                      </a:pPr>
                      <a:r>
                        <a:rPr lang="cs-CZ" sz="1600" dirty="0">
                          <a:solidFill>
                            <a:srgbClr val="063E85"/>
                          </a:solidFill>
                          <a:effectLst/>
                          <a:latin typeface="+mn-lt"/>
                          <a:ea typeface="Calibri" panose="020F0502020204030204" pitchFamily="34" charset="0"/>
                          <a:cs typeface="Arial" panose="020B0604020202020204" pitchFamily="34" charset="0"/>
                        </a:rPr>
                        <a:t>0</a:t>
                      </a:r>
                    </a:p>
                  </a:txBody>
                  <a:tcPr anchor="ctr"/>
                </a:tc>
                <a:tc>
                  <a:txBody>
                    <a:bodyPr/>
                    <a:lstStyle/>
                    <a:p>
                      <a:pPr algn="r">
                        <a:lnSpc>
                          <a:spcPct val="107000"/>
                        </a:lnSpc>
                        <a:spcAft>
                          <a:spcPts val="800"/>
                        </a:spcAft>
                      </a:pPr>
                      <a:r>
                        <a:rPr lang="cs-CZ" sz="1600">
                          <a:solidFill>
                            <a:srgbClr val="063E85"/>
                          </a:solidFill>
                          <a:effectLst/>
                          <a:latin typeface="+mn-lt"/>
                          <a:ea typeface="Times New Roman" panose="02020603050405020304" pitchFamily="18" charset="0"/>
                          <a:cs typeface="Arial" panose="020B0604020202020204" pitchFamily="34" charset="0"/>
                        </a:rPr>
                        <a:t>36 036 317,00 Kč</a:t>
                      </a:r>
                      <a:endParaRPr lang="cs-CZ" sz="1600">
                        <a:solidFill>
                          <a:srgbClr val="063E85"/>
                        </a:solidFill>
                        <a:effectLst/>
                        <a:latin typeface="+mn-lt"/>
                        <a:ea typeface="Calibri" panose="020F0502020204030204" pitchFamily="34" charset="0"/>
                        <a:cs typeface="Arial" panose="020B0604020202020204" pitchFamily="34" charset="0"/>
                      </a:endParaRPr>
                    </a:p>
                  </a:txBody>
                  <a:tcPr anchor="ctr"/>
                </a:tc>
                <a:extLst>
                  <a:ext uri="{0D108BD9-81ED-4DB2-BD59-A6C34878D82A}">
                    <a16:rowId xmlns:a16="http://schemas.microsoft.com/office/drawing/2014/main" val="287282294"/>
                  </a:ext>
                </a:extLst>
              </a:tr>
              <a:tr h="503238">
                <a:tc>
                  <a:txBody>
                    <a:bodyPr/>
                    <a:lstStyle/>
                    <a:p>
                      <a:pPr algn="ctr">
                        <a:lnSpc>
                          <a:spcPct val="107000"/>
                        </a:lnSpc>
                        <a:spcAft>
                          <a:spcPts val="800"/>
                        </a:spcAft>
                      </a:pPr>
                      <a:r>
                        <a:rPr lang="cs-CZ" sz="1600">
                          <a:solidFill>
                            <a:srgbClr val="063E85"/>
                          </a:solidFill>
                          <a:effectLst/>
                          <a:latin typeface="+mn-lt"/>
                          <a:ea typeface="Times New Roman" panose="02020603050405020304" pitchFamily="18" charset="0"/>
                          <a:cs typeface="Arial" panose="020B0604020202020204" pitchFamily="34" charset="0"/>
                        </a:rPr>
                        <a:t>2020</a:t>
                      </a:r>
                      <a:endParaRPr lang="cs-CZ" sz="1600">
                        <a:solidFill>
                          <a:srgbClr val="063E85"/>
                        </a:solidFill>
                        <a:effectLst/>
                        <a:latin typeface="+mn-lt"/>
                        <a:ea typeface="Calibri" panose="020F0502020204030204" pitchFamily="34" charset="0"/>
                        <a:cs typeface="Arial" panose="020B0604020202020204" pitchFamily="34" charset="0"/>
                      </a:endParaRPr>
                    </a:p>
                  </a:txBody>
                  <a:tcPr anchor="ctr"/>
                </a:tc>
                <a:tc>
                  <a:txBody>
                    <a:bodyPr/>
                    <a:lstStyle/>
                    <a:p>
                      <a:pPr algn="r">
                        <a:lnSpc>
                          <a:spcPct val="107000"/>
                        </a:lnSpc>
                        <a:spcAft>
                          <a:spcPts val="800"/>
                        </a:spcAft>
                      </a:pPr>
                      <a:r>
                        <a:rPr lang="cs-CZ" sz="1600" dirty="0">
                          <a:solidFill>
                            <a:srgbClr val="063E85"/>
                          </a:solidFill>
                          <a:effectLst/>
                          <a:latin typeface="+mn-lt"/>
                          <a:ea typeface="Times New Roman" panose="02020603050405020304" pitchFamily="18" charset="0"/>
                          <a:cs typeface="Arial" panose="020B0604020202020204" pitchFamily="34" charset="0"/>
                        </a:rPr>
                        <a:t>9,889</a:t>
                      </a:r>
                      <a:endParaRPr lang="cs-CZ" sz="1600" dirty="0">
                        <a:solidFill>
                          <a:srgbClr val="063E85"/>
                        </a:solidFill>
                        <a:effectLst/>
                        <a:latin typeface="+mn-lt"/>
                        <a:ea typeface="Calibri" panose="020F0502020204030204" pitchFamily="34" charset="0"/>
                        <a:cs typeface="Arial" panose="020B0604020202020204" pitchFamily="34" charset="0"/>
                      </a:endParaRPr>
                    </a:p>
                  </a:txBody>
                  <a:tcPr anchor="ctr"/>
                </a:tc>
                <a:tc>
                  <a:txBody>
                    <a:bodyPr/>
                    <a:lstStyle/>
                    <a:p>
                      <a:pPr algn="r">
                        <a:lnSpc>
                          <a:spcPct val="107000"/>
                        </a:lnSpc>
                        <a:spcAft>
                          <a:spcPts val="800"/>
                        </a:spcAft>
                      </a:pPr>
                      <a:r>
                        <a:rPr lang="cs-CZ" sz="1600" dirty="0">
                          <a:solidFill>
                            <a:srgbClr val="063E85"/>
                          </a:solidFill>
                          <a:effectLst/>
                          <a:latin typeface="+mn-lt"/>
                          <a:ea typeface="Calibri" panose="020F0502020204030204" pitchFamily="34" charset="0"/>
                          <a:cs typeface="Arial" panose="020B0604020202020204" pitchFamily="34" charset="0"/>
                        </a:rPr>
                        <a:t>4</a:t>
                      </a:r>
                    </a:p>
                  </a:txBody>
                  <a:tcPr anchor="ctr"/>
                </a:tc>
                <a:tc>
                  <a:txBody>
                    <a:bodyPr/>
                    <a:lstStyle/>
                    <a:p>
                      <a:pPr algn="r">
                        <a:lnSpc>
                          <a:spcPct val="107000"/>
                        </a:lnSpc>
                        <a:spcAft>
                          <a:spcPts val="800"/>
                        </a:spcAft>
                      </a:pPr>
                      <a:r>
                        <a:rPr lang="cs-CZ" sz="1600">
                          <a:solidFill>
                            <a:srgbClr val="063E85"/>
                          </a:solidFill>
                          <a:effectLst/>
                          <a:latin typeface="+mn-lt"/>
                          <a:ea typeface="Times New Roman" panose="02020603050405020304" pitchFamily="18" charset="0"/>
                          <a:cs typeface="Arial" panose="020B0604020202020204" pitchFamily="34" charset="0"/>
                        </a:rPr>
                        <a:t>201 236 365,84 Kč</a:t>
                      </a:r>
                      <a:endParaRPr lang="cs-CZ" sz="1600">
                        <a:solidFill>
                          <a:srgbClr val="063E85"/>
                        </a:solidFill>
                        <a:effectLst/>
                        <a:latin typeface="+mn-lt"/>
                        <a:ea typeface="Calibri" panose="020F0502020204030204" pitchFamily="34" charset="0"/>
                        <a:cs typeface="Arial" panose="020B0604020202020204" pitchFamily="34" charset="0"/>
                      </a:endParaRPr>
                    </a:p>
                  </a:txBody>
                  <a:tcPr anchor="ctr"/>
                </a:tc>
                <a:extLst>
                  <a:ext uri="{0D108BD9-81ED-4DB2-BD59-A6C34878D82A}">
                    <a16:rowId xmlns:a16="http://schemas.microsoft.com/office/drawing/2014/main" val="1799442039"/>
                  </a:ext>
                </a:extLst>
              </a:tr>
              <a:tr h="503238">
                <a:tc>
                  <a:txBody>
                    <a:bodyPr/>
                    <a:lstStyle/>
                    <a:p>
                      <a:pPr algn="ctr">
                        <a:lnSpc>
                          <a:spcPct val="107000"/>
                        </a:lnSpc>
                        <a:spcAft>
                          <a:spcPts val="800"/>
                        </a:spcAft>
                      </a:pPr>
                      <a:r>
                        <a:rPr lang="cs-CZ" sz="1600">
                          <a:solidFill>
                            <a:srgbClr val="063E85"/>
                          </a:solidFill>
                          <a:effectLst/>
                          <a:latin typeface="+mn-lt"/>
                          <a:ea typeface="Times New Roman" panose="02020603050405020304" pitchFamily="18" charset="0"/>
                          <a:cs typeface="Arial" panose="020B0604020202020204" pitchFamily="34" charset="0"/>
                        </a:rPr>
                        <a:t>2021</a:t>
                      </a:r>
                      <a:endParaRPr lang="cs-CZ" sz="1600">
                        <a:solidFill>
                          <a:srgbClr val="063E85"/>
                        </a:solidFill>
                        <a:effectLst/>
                        <a:latin typeface="+mn-lt"/>
                        <a:ea typeface="Calibri" panose="020F0502020204030204" pitchFamily="34" charset="0"/>
                        <a:cs typeface="Arial" panose="020B0604020202020204" pitchFamily="34" charset="0"/>
                      </a:endParaRPr>
                    </a:p>
                  </a:txBody>
                  <a:tcPr anchor="ctr"/>
                </a:tc>
                <a:tc>
                  <a:txBody>
                    <a:bodyPr/>
                    <a:lstStyle/>
                    <a:p>
                      <a:pPr algn="r">
                        <a:lnSpc>
                          <a:spcPct val="107000"/>
                        </a:lnSpc>
                        <a:spcAft>
                          <a:spcPts val="800"/>
                        </a:spcAft>
                      </a:pPr>
                      <a:r>
                        <a:rPr lang="cs-CZ" sz="1600" dirty="0">
                          <a:solidFill>
                            <a:srgbClr val="063E85"/>
                          </a:solidFill>
                          <a:effectLst/>
                          <a:latin typeface="+mn-lt"/>
                          <a:ea typeface="Times New Roman" panose="02020603050405020304" pitchFamily="18" charset="0"/>
                          <a:cs typeface="Arial" panose="020B0604020202020204" pitchFamily="34" charset="0"/>
                        </a:rPr>
                        <a:t>6,474</a:t>
                      </a:r>
                      <a:endParaRPr lang="cs-CZ" sz="1600" dirty="0">
                        <a:solidFill>
                          <a:srgbClr val="063E85"/>
                        </a:solidFill>
                        <a:effectLst/>
                        <a:latin typeface="+mn-lt"/>
                        <a:ea typeface="Calibri" panose="020F0502020204030204" pitchFamily="34" charset="0"/>
                        <a:cs typeface="Arial" panose="020B0604020202020204" pitchFamily="34" charset="0"/>
                      </a:endParaRPr>
                    </a:p>
                  </a:txBody>
                  <a:tcPr anchor="ctr"/>
                </a:tc>
                <a:tc>
                  <a:txBody>
                    <a:bodyPr/>
                    <a:lstStyle/>
                    <a:p>
                      <a:pPr algn="r">
                        <a:lnSpc>
                          <a:spcPct val="107000"/>
                        </a:lnSpc>
                        <a:spcAft>
                          <a:spcPts val="800"/>
                        </a:spcAft>
                      </a:pPr>
                      <a:r>
                        <a:rPr lang="cs-CZ" sz="1600" dirty="0">
                          <a:solidFill>
                            <a:srgbClr val="063E85"/>
                          </a:solidFill>
                          <a:effectLst/>
                          <a:latin typeface="+mn-lt"/>
                          <a:ea typeface="Calibri" panose="020F0502020204030204" pitchFamily="34" charset="0"/>
                          <a:cs typeface="Arial" panose="020B0604020202020204" pitchFamily="34" charset="0"/>
                        </a:rPr>
                        <a:t>4</a:t>
                      </a:r>
                    </a:p>
                  </a:txBody>
                  <a:tcPr anchor="ctr"/>
                </a:tc>
                <a:tc>
                  <a:txBody>
                    <a:bodyPr/>
                    <a:lstStyle/>
                    <a:p>
                      <a:pPr algn="r">
                        <a:lnSpc>
                          <a:spcPct val="107000"/>
                        </a:lnSpc>
                        <a:spcAft>
                          <a:spcPts val="800"/>
                        </a:spcAft>
                      </a:pPr>
                      <a:r>
                        <a:rPr lang="cs-CZ" sz="1600" dirty="0">
                          <a:solidFill>
                            <a:srgbClr val="063E85"/>
                          </a:solidFill>
                          <a:effectLst/>
                          <a:latin typeface="+mn-lt"/>
                          <a:ea typeface="Times New Roman" panose="02020603050405020304" pitchFamily="18" charset="0"/>
                          <a:cs typeface="Arial" panose="020B0604020202020204" pitchFamily="34" charset="0"/>
                        </a:rPr>
                        <a:t>216 491 486,00 Kč</a:t>
                      </a:r>
                      <a:endParaRPr lang="cs-CZ" sz="1600" dirty="0">
                        <a:solidFill>
                          <a:srgbClr val="063E85"/>
                        </a:solidFill>
                        <a:effectLst/>
                        <a:latin typeface="+mn-lt"/>
                        <a:ea typeface="Calibri" panose="020F0502020204030204" pitchFamily="34" charset="0"/>
                        <a:cs typeface="Arial" panose="020B0604020202020204" pitchFamily="34" charset="0"/>
                      </a:endParaRPr>
                    </a:p>
                  </a:txBody>
                  <a:tcPr anchor="ctr"/>
                </a:tc>
                <a:extLst>
                  <a:ext uri="{0D108BD9-81ED-4DB2-BD59-A6C34878D82A}">
                    <a16:rowId xmlns:a16="http://schemas.microsoft.com/office/drawing/2014/main" val="1196622918"/>
                  </a:ext>
                </a:extLst>
              </a:tr>
              <a:tr h="503238">
                <a:tc>
                  <a:txBody>
                    <a:bodyPr/>
                    <a:lstStyle/>
                    <a:p>
                      <a:pPr algn="ctr">
                        <a:lnSpc>
                          <a:spcPct val="107000"/>
                        </a:lnSpc>
                        <a:spcAft>
                          <a:spcPts val="800"/>
                        </a:spcAft>
                      </a:pPr>
                      <a:r>
                        <a:rPr lang="cs-CZ" sz="1600">
                          <a:solidFill>
                            <a:srgbClr val="063E85"/>
                          </a:solidFill>
                          <a:effectLst/>
                          <a:latin typeface="+mn-lt"/>
                          <a:ea typeface="Times New Roman" panose="02020603050405020304" pitchFamily="18" charset="0"/>
                          <a:cs typeface="Arial" panose="020B0604020202020204" pitchFamily="34" charset="0"/>
                        </a:rPr>
                        <a:t>2022</a:t>
                      </a:r>
                      <a:endParaRPr lang="cs-CZ" sz="1600">
                        <a:solidFill>
                          <a:srgbClr val="063E85"/>
                        </a:solidFill>
                        <a:effectLst/>
                        <a:latin typeface="+mn-lt"/>
                        <a:ea typeface="Calibri" panose="020F0502020204030204" pitchFamily="34" charset="0"/>
                        <a:cs typeface="Arial" panose="020B0604020202020204" pitchFamily="34" charset="0"/>
                      </a:endParaRPr>
                    </a:p>
                  </a:txBody>
                  <a:tcPr anchor="ctr"/>
                </a:tc>
                <a:tc>
                  <a:txBody>
                    <a:bodyPr/>
                    <a:lstStyle/>
                    <a:p>
                      <a:pPr algn="r">
                        <a:lnSpc>
                          <a:spcPct val="107000"/>
                        </a:lnSpc>
                        <a:spcAft>
                          <a:spcPts val="800"/>
                        </a:spcAft>
                      </a:pPr>
                      <a:r>
                        <a:rPr lang="cs-CZ" sz="1600" dirty="0">
                          <a:solidFill>
                            <a:srgbClr val="063E85"/>
                          </a:solidFill>
                          <a:effectLst/>
                          <a:latin typeface="+mn-lt"/>
                          <a:ea typeface="Times New Roman" panose="02020603050405020304" pitchFamily="18" charset="0"/>
                          <a:cs typeface="Arial" panose="020B0604020202020204" pitchFamily="34" charset="0"/>
                        </a:rPr>
                        <a:t>7,273</a:t>
                      </a:r>
                      <a:endParaRPr lang="cs-CZ" sz="1600" dirty="0">
                        <a:solidFill>
                          <a:srgbClr val="063E85"/>
                        </a:solidFill>
                        <a:effectLst/>
                        <a:latin typeface="+mn-lt"/>
                        <a:ea typeface="Calibri" panose="020F0502020204030204" pitchFamily="34" charset="0"/>
                        <a:cs typeface="Arial" panose="020B0604020202020204" pitchFamily="34" charset="0"/>
                      </a:endParaRPr>
                    </a:p>
                  </a:txBody>
                  <a:tcPr anchor="ctr"/>
                </a:tc>
                <a:tc>
                  <a:txBody>
                    <a:bodyPr/>
                    <a:lstStyle/>
                    <a:p>
                      <a:pPr algn="r">
                        <a:lnSpc>
                          <a:spcPct val="107000"/>
                        </a:lnSpc>
                        <a:spcAft>
                          <a:spcPts val="800"/>
                        </a:spcAft>
                      </a:pPr>
                      <a:r>
                        <a:rPr lang="cs-CZ" sz="1600" dirty="0">
                          <a:solidFill>
                            <a:srgbClr val="063E85"/>
                          </a:solidFill>
                          <a:effectLst/>
                          <a:latin typeface="+mn-lt"/>
                          <a:ea typeface="Calibri" panose="020F0502020204030204" pitchFamily="34" charset="0"/>
                          <a:cs typeface="Arial" panose="020B0604020202020204" pitchFamily="34" charset="0"/>
                        </a:rPr>
                        <a:t>1</a:t>
                      </a:r>
                    </a:p>
                  </a:txBody>
                  <a:tcPr anchor="ctr"/>
                </a:tc>
                <a:tc>
                  <a:txBody>
                    <a:bodyPr/>
                    <a:lstStyle/>
                    <a:p>
                      <a:pPr algn="r">
                        <a:lnSpc>
                          <a:spcPct val="107000"/>
                        </a:lnSpc>
                        <a:spcAft>
                          <a:spcPts val="800"/>
                        </a:spcAft>
                      </a:pPr>
                      <a:r>
                        <a:rPr lang="cs-CZ" sz="1600" dirty="0">
                          <a:solidFill>
                            <a:srgbClr val="063E85"/>
                          </a:solidFill>
                          <a:effectLst/>
                          <a:latin typeface="+mn-lt"/>
                          <a:ea typeface="Times New Roman" panose="02020603050405020304" pitchFamily="18" charset="0"/>
                          <a:cs typeface="Arial" panose="020B0604020202020204" pitchFamily="34" charset="0"/>
                        </a:rPr>
                        <a:t>115 325 000,00 Kč</a:t>
                      </a:r>
                      <a:endParaRPr lang="cs-CZ" sz="1600" dirty="0">
                        <a:solidFill>
                          <a:srgbClr val="063E85"/>
                        </a:solidFill>
                        <a:effectLst/>
                        <a:latin typeface="+mn-lt"/>
                        <a:ea typeface="Calibri" panose="020F0502020204030204" pitchFamily="34" charset="0"/>
                        <a:cs typeface="Arial" panose="020B0604020202020204" pitchFamily="34" charset="0"/>
                      </a:endParaRPr>
                    </a:p>
                  </a:txBody>
                  <a:tcPr anchor="ctr"/>
                </a:tc>
                <a:extLst>
                  <a:ext uri="{0D108BD9-81ED-4DB2-BD59-A6C34878D82A}">
                    <a16:rowId xmlns:a16="http://schemas.microsoft.com/office/drawing/2014/main" val="3663006562"/>
                  </a:ext>
                </a:extLst>
              </a:tr>
              <a:tr h="503238">
                <a:tc>
                  <a:txBody>
                    <a:bodyPr/>
                    <a:lstStyle/>
                    <a:p>
                      <a:pPr algn="ctr">
                        <a:lnSpc>
                          <a:spcPct val="107000"/>
                        </a:lnSpc>
                        <a:spcAft>
                          <a:spcPts val="800"/>
                        </a:spcAft>
                      </a:pPr>
                      <a:r>
                        <a:rPr lang="cs-CZ" sz="1600">
                          <a:solidFill>
                            <a:srgbClr val="063E85"/>
                          </a:solidFill>
                          <a:effectLst/>
                          <a:latin typeface="+mn-lt"/>
                          <a:ea typeface="Times New Roman" panose="02020603050405020304" pitchFamily="18" charset="0"/>
                          <a:cs typeface="Arial" panose="020B0604020202020204" pitchFamily="34" charset="0"/>
                        </a:rPr>
                        <a:t>2023</a:t>
                      </a:r>
                      <a:endParaRPr lang="cs-CZ" sz="1600">
                        <a:solidFill>
                          <a:srgbClr val="063E85"/>
                        </a:solidFill>
                        <a:effectLst/>
                        <a:latin typeface="+mn-lt"/>
                        <a:ea typeface="Calibri" panose="020F0502020204030204" pitchFamily="34" charset="0"/>
                        <a:cs typeface="Arial" panose="020B0604020202020204" pitchFamily="34" charset="0"/>
                      </a:endParaRPr>
                    </a:p>
                  </a:txBody>
                  <a:tcPr anchor="ctr"/>
                </a:tc>
                <a:tc>
                  <a:txBody>
                    <a:bodyPr/>
                    <a:lstStyle/>
                    <a:p>
                      <a:pPr algn="r">
                        <a:lnSpc>
                          <a:spcPct val="107000"/>
                        </a:lnSpc>
                        <a:spcAft>
                          <a:spcPts val="800"/>
                        </a:spcAft>
                      </a:pPr>
                      <a:r>
                        <a:rPr lang="cs-CZ" sz="1600">
                          <a:solidFill>
                            <a:srgbClr val="063E85"/>
                          </a:solidFill>
                          <a:effectLst/>
                          <a:latin typeface="+mn-lt"/>
                          <a:ea typeface="Times New Roman" panose="02020603050405020304" pitchFamily="18" charset="0"/>
                          <a:cs typeface="Arial" panose="020B0604020202020204" pitchFamily="34" charset="0"/>
                        </a:rPr>
                        <a:t>1,133</a:t>
                      </a:r>
                      <a:endParaRPr lang="cs-CZ" sz="1600">
                        <a:solidFill>
                          <a:srgbClr val="063E85"/>
                        </a:solidFill>
                        <a:effectLst/>
                        <a:latin typeface="+mn-lt"/>
                        <a:ea typeface="Calibri" panose="020F0502020204030204" pitchFamily="34" charset="0"/>
                        <a:cs typeface="Arial" panose="020B0604020202020204" pitchFamily="34" charset="0"/>
                      </a:endParaRPr>
                    </a:p>
                  </a:txBody>
                  <a:tcPr anchor="ctr"/>
                </a:tc>
                <a:tc>
                  <a:txBody>
                    <a:bodyPr/>
                    <a:lstStyle/>
                    <a:p>
                      <a:pPr algn="r">
                        <a:lnSpc>
                          <a:spcPct val="107000"/>
                        </a:lnSpc>
                        <a:spcAft>
                          <a:spcPts val="800"/>
                        </a:spcAft>
                      </a:pPr>
                      <a:r>
                        <a:rPr lang="cs-CZ" sz="1600" dirty="0">
                          <a:solidFill>
                            <a:srgbClr val="063E85"/>
                          </a:solidFill>
                          <a:effectLst/>
                          <a:latin typeface="+mn-lt"/>
                          <a:ea typeface="Calibri" panose="020F0502020204030204" pitchFamily="34" charset="0"/>
                          <a:cs typeface="Arial" panose="020B0604020202020204" pitchFamily="34" charset="0"/>
                        </a:rPr>
                        <a:t>1</a:t>
                      </a:r>
                    </a:p>
                  </a:txBody>
                  <a:tcPr anchor="ctr"/>
                </a:tc>
                <a:tc>
                  <a:txBody>
                    <a:bodyPr/>
                    <a:lstStyle/>
                    <a:p>
                      <a:pPr algn="r">
                        <a:lnSpc>
                          <a:spcPct val="107000"/>
                        </a:lnSpc>
                        <a:spcAft>
                          <a:spcPts val="800"/>
                        </a:spcAft>
                      </a:pPr>
                      <a:r>
                        <a:rPr lang="cs-CZ" sz="1600" dirty="0">
                          <a:solidFill>
                            <a:srgbClr val="063E85"/>
                          </a:solidFill>
                          <a:effectLst/>
                          <a:latin typeface="+mn-lt"/>
                          <a:ea typeface="Times New Roman" panose="02020603050405020304" pitchFamily="18" charset="0"/>
                          <a:cs typeface="Arial" panose="020B0604020202020204" pitchFamily="34" charset="0"/>
                        </a:rPr>
                        <a:t>16 500 000,00 Kč</a:t>
                      </a:r>
                      <a:endParaRPr lang="cs-CZ" sz="1600" dirty="0">
                        <a:solidFill>
                          <a:srgbClr val="063E85"/>
                        </a:solidFill>
                        <a:effectLst/>
                        <a:latin typeface="+mn-lt"/>
                        <a:ea typeface="Calibri" panose="020F0502020204030204" pitchFamily="34" charset="0"/>
                        <a:cs typeface="Arial" panose="020B0604020202020204" pitchFamily="34" charset="0"/>
                      </a:endParaRPr>
                    </a:p>
                  </a:txBody>
                  <a:tcPr anchor="ctr"/>
                </a:tc>
                <a:extLst>
                  <a:ext uri="{0D108BD9-81ED-4DB2-BD59-A6C34878D82A}">
                    <a16:rowId xmlns:a16="http://schemas.microsoft.com/office/drawing/2014/main" val="2858354952"/>
                  </a:ext>
                </a:extLst>
              </a:tr>
              <a:tr h="503238">
                <a:tc>
                  <a:txBody>
                    <a:bodyPr/>
                    <a:lstStyle/>
                    <a:p>
                      <a:pPr algn="ctr">
                        <a:lnSpc>
                          <a:spcPct val="107000"/>
                        </a:lnSpc>
                        <a:spcAft>
                          <a:spcPts val="800"/>
                        </a:spcAft>
                      </a:pPr>
                      <a:r>
                        <a:rPr lang="cs-CZ" sz="1600" b="1" dirty="0">
                          <a:solidFill>
                            <a:schemeClr val="bg1"/>
                          </a:solidFill>
                          <a:effectLst/>
                          <a:latin typeface="+mn-lt"/>
                          <a:ea typeface="Times New Roman" panose="02020603050405020304" pitchFamily="18" charset="0"/>
                          <a:cs typeface="Arial" panose="020B0604020202020204" pitchFamily="34" charset="0"/>
                        </a:rPr>
                        <a:t>Celkem</a:t>
                      </a:r>
                      <a:endParaRPr lang="cs-CZ" sz="1600" dirty="0">
                        <a:solidFill>
                          <a:schemeClr val="bg1"/>
                        </a:solidFill>
                        <a:effectLst/>
                        <a:latin typeface="+mn-lt"/>
                        <a:ea typeface="Calibri" panose="020F0502020204030204" pitchFamily="34" charset="0"/>
                        <a:cs typeface="Arial" panose="020B0604020202020204" pitchFamily="34" charset="0"/>
                      </a:endParaRPr>
                    </a:p>
                  </a:txBody>
                  <a:tcPr anchor="ctr"/>
                </a:tc>
                <a:tc>
                  <a:txBody>
                    <a:bodyPr/>
                    <a:lstStyle/>
                    <a:p>
                      <a:pPr algn="r">
                        <a:lnSpc>
                          <a:spcPct val="107000"/>
                        </a:lnSpc>
                        <a:spcAft>
                          <a:spcPts val="800"/>
                        </a:spcAft>
                      </a:pPr>
                      <a:r>
                        <a:rPr lang="cs-CZ" sz="1600" b="1" dirty="0">
                          <a:solidFill>
                            <a:schemeClr val="bg1"/>
                          </a:solidFill>
                          <a:effectLst/>
                          <a:latin typeface="+mn-lt"/>
                          <a:ea typeface="Times New Roman" panose="02020603050405020304" pitchFamily="18" charset="0"/>
                          <a:cs typeface="Arial" panose="020B0604020202020204" pitchFamily="34" charset="0"/>
                        </a:rPr>
                        <a:t>46,879</a:t>
                      </a:r>
                      <a:endParaRPr lang="cs-CZ" sz="1600" dirty="0">
                        <a:solidFill>
                          <a:schemeClr val="bg1"/>
                        </a:solidFill>
                        <a:effectLst/>
                        <a:latin typeface="+mn-lt"/>
                        <a:ea typeface="Calibri" panose="020F0502020204030204" pitchFamily="34" charset="0"/>
                        <a:cs typeface="Arial" panose="020B0604020202020204" pitchFamily="34" charset="0"/>
                      </a:endParaRPr>
                    </a:p>
                  </a:txBody>
                  <a:tcPr anchor="ctr"/>
                </a:tc>
                <a:tc>
                  <a:txBody>
                    <a:bodyPr/>
                    <a:lstStyle/>
                    <a:p>
                      <a:pPr algn="r">
                        <a:lnSpc>
                          <a:spcPct val="107000"/>
                        </a:lnSpc>
                        <a:spcAft>
                          <a:spcPts val="800"/>
                        </a:spcAft>
                      </a:pPr>
                      <a:r>
                        <a:rPr lang="cs-CZ" sz="1600" dirty="0">
                          <a:solidFill>
                            <a:schemeClr val="bg1"/>
                          </a:solidFill>
                          <a:effectLst/>
                          <a:latin typeface="+mn-lt"/>
                          <a:ea typeface="Calibri" panose="020F0502020204030204" pitchFamily="34" charset="0"/>
                          <a:cs typeface="Arial" panose="020B0604020202020204" pitchFamily="34" charset="0"/>
                        </a:rPr>
                        <a:t>12</a:t>
                      </a:r>
                    </a:p>
                  </a:txBody>
                  <a:tcPr anchor="ctr"/>
                </a:tc>
                <a:tc>
                  <a:txBody>
                    <a:bodyPr/>
                    <a:lstStyle/>
                    <a:p>
                      <a:pPr algn="r">
                        <a:lnSpc>
                          <a:spcPct val="107000"/>
                        </a:lnSpc>
                        <a:spcAft>
                          <a:spcPts val="800"/>
                        </a:spcAft>
                      </a:pPr>
                      <a:r>
                        <a:rPr lang="cs-CZ" sz="1600" b="1" dirty="0">
                          <a:solidFill>
                            <a:schemeClr val="bg1"/>
                          </a:solidFill>
                          <a:effectLst/>
                          <a:latin typeface="+mn-lt"/>
                          <a:ea typeface="Times New Roman" panose="02020603050405020304" pitchFamily="18" charset="0"/>
                          <a:cs typeface="Arial" panose="020B0604020202020204" pitchFamily="34" charset="0"/>
                        </a:rPr>
                        <a:t>978 668 000,42 Kč</a:t>
                      </a:r>
                      <a:endParaRPr lang="cs-CZ" sz="1600" dirty="0">
                        <a:solidFill>
                          <a:schemeClr val="bg1"/>
                        </a:solidFill>
                        <a:effectLst/>
                        <a:latin typeface="+mn-lt"/>
                        <a:ea typeface="Calibri" panose="020F0502020204030204" pitchFamily="34" charset="0"/>
                        <a:cs typeface="Arial" panose="020B0604020202020204" pitchFamily="34" charset="0"/>
                      </a:endParaRPr>
                    </a:p>
                  </a:txBody>
                  <a:tcPr anchor="ctr"/>
                </a:tc>
                <a:extLst>
                  <a:ext uri="{0D108BD9-81ED-4DB2-BD59-A6C34878D82A}">
                    <a16:rowId xmlns:a16="http://schemas.microsoft.com/office/drawing/2014/main" val="3405763271"/>
                  </a:ext>
                </a:extLst>
              </a:tr>
            </a:tbl>
          </a:graphicData>
        </a:graphic>
      </p:graphicFrame>
    </p:spTree>
    <p:extLst>
      <p:ext uri="{BB962C8B-B14F-4D97-AF65-F5344CB8AC3E}">
        <p14:creationId xmlns:p14="http://schemas.microsoft.com/office/powerpoint/2010/main" val="4015964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AFD6F23F-932D-48E2-859B-401B63F339EB}"/>
              </a:ext>
            </a:extLst>
          </p:cNvPr>
          <p:cNvSpPr>
            <a:spLocks noGrp="1"/>
          </p:cNvSpPr>
          <p:nvPr>
            <p:ph type="title"/>
          </p:nvPr>
        </p:nvSpPr>
        <p:spPr/>
        <p:txBody>
          <a:bodyPr>
            <a:normAutofit/>
          </a:bodyPr>
          <a:lstStyle/>
          <a:p>
            <a:r>
              <a:rPr lang="cs-CZ" sz="2800" dirty="0"/>
              <a:t>Přehled realizovaných a plánovaných oprav v okr. Děčín</a:t>
            </a:r>
            <a:endParaRPr lang="cs-CZ" dirty="0"/>
          </a:p>
        </p:txBody>
      </p:sp>
      <p:graphicFrame>
        <p:nvGraphicFramePr>
          <p:cNvPr id="9" name="Zástupný obsah 5">
            <a:extLst>
              <a:ext uri="{FF2B5EF4-FFF2-40B4-BE49-F238E27FC236}">
                <a16:creationId xmlns:a16="http://schemas.microsoft.com/office/drawing/2014/main" id="{1AD88F47-814C-4E9C-9CE2-7884F05A9F5E}"/>
              </a:ext>
            </a:extLst>
          </p:cNvPr>
          <p:cNvGraphicFramePr>
            <a:graphicFrameLocks/>
          </p:cNvGraphicFramePr>
          <p:nvPr>
            <p:extLst>
              <p:ext uri="{D42A27DB-BD31-4B8C-83A1-F6EECF244321}">
                <p14:modId xmlns:p14="http://schemas.microsoft.com/office/powerpoint/2010/main" val="2066781309"/>
              </p:ext>
            </p:extLst>
          </p:nvPr>
        </p:nvGraphicFramePr>
        <p:xfrm>
          <a:off x="336884" y="1431447"/>
          <a:ext cx="10003400" cy="504507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708830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
                                            <p:graphicEl>
                                              <a:chart seriesIdx="-3" categoryIdx="-3" bldStep="gridLegend"/>
                                            </p:graphicEl>
                                          </p:spTgt>
                                        </p:tgtEl>
                                        <p:attrNameLst>
                                          <p:attrName>style.visibility</p:attrName>
                                        </p:attrNameLst>
                                      </p:cBhvr>
                                      <p:to>
                                        <p:strVal val="visible"/>
                                      </p:to>
                                    </p:set>
                                    <p:animEffect transition="in" filter="wipe(up)">
                                      <p:cBhvr>
                                        <p:cTn id="7" dur="1000"/>
                                        <p:tgtEl>
                                          <p:spTgt spid="9">
                                            <p:graphicEl>
                                              <a:chart seriesIdx="-3" categoryIdx="-3" bldStep="gridLegend"/>
                                            </p:graphicEl>
                                          </p:spTgt>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9">
                                            <p:graphicEl>
                                              <a:chart seriesIdx="0" categoryIdx="-4" bldStep="series"/>
                                            </p:graphicEl>
                                          </p:spTgt>
                                        </p:tgtEl>
                                        <p:attrNameLst>
                                          <p:attrName>style.visibility</p:attrName>
                                        </p:attrNameLst>
                                      </p:cBhvr>
                                      <p:to>
                                        <p:strVal val="visible"/>
                                      </p:to>
                                    </p:set>
                                    <p:animEffect transition="in" filter="wipe(down)">
                                      <p:cBhvr>
                                        <p:cTn id="11" dur="2000"/>
                                        <p:tgtEl>
                                          <p:spTgt spid="9">
                                            <p:graphicEl>
                                              <a:chart seriesIdx="0" categoryIdx="-4" bldStep="series"/>
                                            </p:graphicEl>
                                          </p:spTgt>
                                        </p:tgtEl>
                                      </p:cBhvr>
                                    </p:animEffect>
                                  </p:childTnLst>
                                </p:cTn>
                              </p:par>
                            </p:childTnLst>
                          </p:cTn>
                        </p:par>
                        <p:par>
                          <p:cTn id="12" fill="hold">
                            <p:stCondLst>
                              <p:cond delay="3000"/>
                            </p:stCondLst>
                            <p:childTnLst>
                              <p:par>
                                <p:cTn id="13" presetID="22" presetClass="entr" presetSubtype="4" fill="hold" grpId="0" nodeType="afterEffect">
                                  <p:stCondLst>
                                    <p:cond delay="0"/>
                                  </p:stCondLst>
                                  <p:childTnLst>
                                    <p:set>
                                      <p:cBhvr>
                                        <p:cTn id="14" dur="1" fill="hold">
                                          <p:stCondLst>
                                            <p:cond delay="0"/>
                                          </p:stCondLst>
                                        </p:cTn>
                                        <p:tgtEl>
                                          <p:spTgt spid="9">
                                            <p:graphicEl>
                                              <a:chart seriesIdx="1" categoryIdx="-4" bldStep="series"/>
                                            </p:graphicEl>
                                          </p:spTgt>
                                        </p:tgtEl>
                                        <p:attrNameLst>
                                          <p:attrName>style.visibility</p:attrName>
                                        </p:attrNameLst>
                                      </p:cBhvr>
                                      <p:to>
                                        <p:strVal val="visible"/>
                                      </p:to>
                                    </p:set>
                                    <p:animEffect transition="in" filter="wipe(down)">
                                      <p:cBhvr>
                                        <p:cTn id="15" dur="2000"/>
                                        <p:tgtEl>
                                          <p:spTgt spid="9">
                                            <p:graphicEl>
                                              <a:chart seriesIdx="1" categoryIdx="-4" bldStep="series"/>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1" fill="hold" grpId="0" nodeType="clickEffect">
                                  <p:stCondLst>
                                    <p:cond delay="0"/>
                                  </p:stCondLst>
                                  <p:childTnLst>
                                    <p:set>
                                      <p:cBhvr>
                                        <p:cTn id="19" dur="1" fill="hold">
                                          <p:stCondLst>
                                            <p:cond delay="0"/>
                                          </p:stCondLst>
                                        </p:cTn>
                                        <p:tgtEl>
                                          <p:spTgt spid="9">
                                            <p:graphicEl>
                                              <a:chart seriesIdx="2" categoryIdx="-4" bldStep="series"/>
                                            </p:graphicEl>
                                          </p:spTgt>
                                        </p:tgtEl>
                                        <p:attrNameLst>
                                          <p:attrName>style.visibility</p:attrName>
                                        </p:attrNameLst>
                                      </p:cBhvr>
                                      <p:to>
                                        <p:strVal val="visible"/>
                                      </p:to>
                                    </p:set>
                                    <p:animEffect transition="in" filter="wipe(up)">
                                      <p:cBhvr>
                                        <p:cTn id="20" dur="1000"/>
                                        <p:tgtEl>
                                          <p:spTgt spid="9">
                                            <p:graphicEl>
                                              <a:chart seriesIdx="2"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uiExpand="1">
        <p:bldSub>
          <a:bldChart bld="series"/>
        </p:bldSub>
      </p:bldGraphic>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EEC2DDD3-D9EF-4CC4-887E-C852DD28ABC5}"/>
              </a:ext>
            </a:extLst>
          </p:cNvPr>
          <p:cNvSpPr>
            <a:spLocks noGrp="1"/>
          </p:cNvSpPr>
          <p:nvPr>
            <p:ph type="title"/>
          </p:nvPr>
        </p:nvSpPr>
        <p:spPr/>
        <p:txBody>
          <a:bodyPr/>
          <a:lstStyle/>
          <a:p>
            <a:r>
              <a:rPr kumimoji="0" lang="cs-CZ" sz="2800" b="1" i="0" u="none" strike="noStrike" kern="1200" cap="none" spc="0" normalizeH="0" baseline="0" noProof="0" dirty="0">
                <a:ln>
                  <a:noFill/>
                </a:ln>
                <a:solidFill>
                  <a:srgbClr val="0093D3"/>
                </a:solidFill>
                <a:effectLst/>
                <a:uLnTx/>
                <a:uFillTx/>
                <a:latin typeface="Arial" pitchFamily="34" charset="0"/>
                <a:ea typeface="+mj-ea"/>
                <a:cs typeface="Arial" pitchFamily="34" charset="0"/>
              </a:rPr>
              <a:t>Přehled realizovaných a plánovaných oprav v okr. Děčín</a:t>
            </a:r>
            <a:endParaRPr lang="cs-CZ" dirty="0"/>
          </a:p>
        </p:txBody>
      </p:sp>
      <p:graphicFrame>
        <p:nvGraphicFramePr>
          <p:cNvPr id="6" name="Graf 5">
            <a:extLst>
              <a:ext uri="{FF2B5EF4-FFF2-40B4-BE49-F238E27FC236}">
                <a16:creationId xmlns:a16="http://schemas.microsoft.com/office/drawing/2014/main" id="{CD153164-7DAE-4167-AB40-E32B9B305E1A}"/>
              </a:ext>
            </a:extLst>
          </p:cNvPr>
          <p:cNvGraphicFramePr/>
          <p:nvPr>
            <p:extLst>
              <p:ext uri="{D42A27DB-BD31-4B8C-83A1-F6EECF244321}">
                <p14:modId xmlns:p14="http://schemas.microsoft.com/office/powerpoint/2010/main" val="3498948044"/>
              </p:ext>
            </p:extLst>
          </p:nvPr>
        </p:nvGraphicFramePr>
        <p:xfrm>
          <a:off x="-614867" y="1185087"/>
          <a:ext cx="7127875" cy="5312695"/>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Graf 6">
            <a:extLst>
              <a:ext uri="{FF2B5EF4-FFF2-40B4-BE49-F238E27FC236}">
                <a16:creationId xmlns:a16="http://schemas.microsoft.com/office/drawing/2014/main" id="{6B842400-567B-4306-BCA7-C1AA04D2AF7B}"/>
              </a:ext>
            </a:extLst>
          </p:cNvPr>
          <p:cNvGraphicFramePr/>
          <p:nvPr>
            <p:extLst>
              <p:ext uri="{D42A27DB-BD31-4B8C-83A1-F6EECF244321}">
                <p14:modId xmlns:p14="http://schemas.microsoft.com/office/powerpoint/2010/main" val="1917143812"/>
              </p:ext>
            </p:extLst>
          </p:nvPr>
        </p:nvGraphicFramePr>
        <p:xfrm>
          <a:off x="4261933" y="1185088"/>
          <a:ext cx="7127875" cy="5312694"/>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ovéPole 7">
            <a:extLst>
              <a:ext uri="{FF2B5EF4-FFF2-40B4-BE49-F238E27FC236}">
                <a16:creationId xmlns:a16="http://schemas.microsoft.com/office/drawing/2014/main" id="{2A3FE72E-A67C-4838-9FE3-D84A7EB88D8F}"/>
              </a:ext>
            </a:extLst>
          </p:cNvPr>
          <p:cNvSpPr txBox="1"/>
          <p:nvPr/>
        </p:nvSpPr>
        <p:spPr>
          <a:xfrm>
            <a:off x="2223551" y="3507570"/>
            <a:ext cx="1451038" cy="830997"/>
          </a:xfrm>
          <a:prstGeom prst="rect">
            <a:avLst/>
          </a:prstGeom>
          <a:noFill/>
        </p:spPr>
        <p:txBody>
          <a:bodyPr wrap="none" rtlCol="0">
            <a:spAutoFit/>
          </a:bodyPr>
          <a:lstStyle/>
          <a:p>
            <a:pPr algn="ctr"/>
            <a:r>
              <a:rPr lang="cs-CZ" sz="2400" dirty="0">
                <a:solidFill>
                  <a:srgbClr val="063E85"/>
                </a:solidFill>
                <a:latin typeface="Arial" panose="020B0604020202020204" pitchFamily="34" charset="0"/>
                <a:cs typeface="Arial" panose="020B0604020202020204" pitchFamily="34" charset="0"/>
              </a:rPr>
              <a:t>Celkem</a:t>
            </a:r>
          </a:p>
          <a:p>
            <a:pPr algn="l"/>
            <a:r>
              <a:rPr lang="cs-CZ" sz="2400" dirty="0">
                <a:solidFill>
                  <a:srgbClr val="063E85"/>
                </a:solidFill>
                <a:latin typeface="Arial" panose="020B0604020202020204" pitchFamily="34" charset="0"/>
                <a:cs typeface="Arial" panose="020B0604020202020204" pitchFamily="34" charset="0"/>
              </a:rPr>
              <a:t>80,27 km</a:t>
            </a:r>
          </a:p>
        </p:txBody>
      </p:sp>
      <p:sp>
        <p:nvSpPr>
          <p:cNvPr id="9" name="TextovéPole 8">
            <a:extLst>
              <a:ext uri="{FF2B5EF4-FFF2-40B4-BE49-F238E27FC236}">
                <a16:creationId xmlns:a16="http://schemas.microsoft.com/office/drawing/2014/main" id="{ADA5B978-19F8-4649-A89F-9BE9192162B7}"/>
              </a:ext>
            </a:extLst>
          </p:cNvPr>
          <p:cNvSpPr txBox="1"/>
          <p:nvPr/>
        </p:nvSpPr>
        <p:spPr>
          <a:xfrm>
            <a:off x="7100352" y="3692237"/>
            <a:ext cx="1451038" cy="461665"/>
          </a:xfrm>
          <a:prstGeom prst="rect">
            <a:avLst/>
          </a:prstGeom>
          <a:noFill/>
        </p:spPr>
        <p:txBody>
          <a:bodyPr wrap="none" rtlCol="0">
            <a:spAutoFit/>
          </a:bodyPr>
          <a:lstStyle/>
          <a:p>
            <a:pPr algn="l"/>
            <a:r>
              <a:rPr lang="cs-CZ" sz="2400" dirty="0">
                <a:solidFill>
                  <a:srgbClr val="063E85"/>
                </a:solidFill>
                <a:latin typeface="Arial" panose="020B0604020202020204" pitchFamily="34" charset="0"/>
                <a:cs typeface="Arial" panose="020B0604020202020204" pitchFamily="34" charset="0"/>
              </a:rPr>
              <a:t>40 mostů</a:t>
            </a:r>
          </a:p>
        </p:txBody>
      </p:sp>
    </p:spTree>
    <p:extLst>
      <p:ext uri="{BB962C8B-B14F-4D97-AF65-F5344CB8AC3E}">
        <p14:creationId xmlns:p14="http://schemas.microsoft.com/office/powerpoint/2010/main" val="4115331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graphicEl>
                                              <a:chart seriesIdx="-3" categoryIdx="-3" bldStep="gridLegend"/>
                                            </p:graphicEl>
                                          </p:spTgt>
                                        </p:tgtEl>
                                        <p:attrNameLst>
                                          <p:attrName>style.visibility</p:attrName>
                                        </p:attrNameLst>
                                      </p:cBhvr>
                                      <p:to>
                                        <p:strVal val="visible"/>
                                      </p:to>
                                    </p:set>
                                    <p:animEffect transition="in" filter="fade">
                                      <p:cBhvr>
                                        <p:cTn id="7" dur="500"/>
                                        <p:tgtEl>
                                          <p:spTgt spid="6">
                                            <p:graphicEl>
                                              <a:chart seriesIdx="-3" categoryIdx="-3" bldStep="gridLegend"/>
                                            </p:graphicEl>
                                          </p:spTgt>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6">
                                            <p:graphicEl>
                                              <a:chart seriesIdx="-4" categoryIdx="0" bldStep="category"/>
                                            </p:graphicEl>
                                          </p:spTgt>
                                        </p:tgtEl>
                                        <p:attrNameLst>
                                          <p:attrName>style.visibility</p:attrName>
                                        </p:attrNameLst>
                                      </p:cBhvr>
                                      <p:to>
                                        <p:strVal val="visible"/>
                                      </p:to>
                                    </p:set>
                                    <p:animEffect transition="in" filter="wheel(1)">
                                      <p:cBhvr>
                                        <p:cTn id="11" dur="1500"/>
                                        <p:tgtEl>
                                          <p:spTgt spid="6">
                                            <p:graphicEl>
                                              <a:chart seriesIdx="-4" categoryIdx="0" bldStep="category"/>
                                            </p:graphicEl>
                                          </p:spTgt>
                                        </p:tgtEl>
                                      </p:cBhvr>
                                    </p:animEffect>
                                  </p:childTnLst>
                                </p:cTn>
                              </p:par>
                            </p:childTnLst>
                          </p:cTn>
                        </p:par>
                        <p:par>
                          <p:cTn id="12" fill="hold">
                            <p:stCondLst>
                              <p:cond delay="2000"/>
                            </p:stCondLst>
                            <p:childTnLst>
                              <p:par>
                                <p:cTn id="13" presetID="21" presetClass="entr" presetSubtype="1" fill="hold" grpId="0" nodeType="afterEffect">
                                  <p:stCondLst>
                                    <p:cond delay="0"/>
                                  </p:stCondLst>
                                  <p:childTnLst>
                                    <p:set>
                                      <p:cBhvr>
                                        <p:cTn id="14" dur="1" fill="hold">
                                          <p:stCondLst>
                                            <p:cond delay="0"/>
                                          </p:stCondLst>
                                        </p:cTn>
                                        <p:tgtEl>
                                          <p:spTgt spid="6">
                                            <p:graphicEl>
                                              <a:chart seriesIdx="-4" categoryIdx="1" bldStep="category"/>
                                            </p:graphicEl>
                                          </p:spTgt>
                                        </p:tgtEl>
                                        <p:attrNameLst>
                                          <p:attrName>style.visibility</p:attrName>
                                        </p:attrNameLst>
                                      </p:cBhvr>
                                      <p:to>
                                        <p:strVal val="visible"/>
                                      </p:to>
                                    </p:set>
                                    <p:animEffect transition="in" filter="wheel(1)">
                                      <p:cBhvr>
                                        <p:cTn id="15" dur="1500"/>
                                        <p:tgtEl>
                                          <p:spTgt spid="6">
                                            <p:graphicEl>
                                              <a:chart seriesIdx="-4" categoryIdx="1" bldStep="category"/>
                                            </p:graphicEl>
                                          </p:spTgt>
                                        </p:tgtEl>
                                      </p:cBhvr>
                                    </p:animEffect>
                                  </p:childTnLst>
                                </p:cTn>
                              </p:par>
                            </p:childTnLst>
                          </p:cTn>
                        </p:par>
                        <p:par>
                          <p:cTn id="16" fill="hold">
                            <p:stCondLst>
                              <p:cond delay="3500"/>
                            </p:stCondLst>
                            <p:childTnLst>
                              <p:par>
                                <p:cTn id="17" presetID="21" presetClass="entr" presetSubtype="1" fill="hold" grpId="0" nodeType="afterEffect">
                                  <p:stCondLst>
                                    <p:cond delay="0"/>
                                  </p:stCondLst>
                                  <p:childTnLst>
                                    <p:set>
                                      <p:cBhvr>
                                        <p:cTn id="18" dur="1" fill="hold">
                                          <p:stCondLst>
                                            <p:cond delay="0"/>
                                          </p:stCondLst>
                                        </p:cTn>
                                        <p:tgtEl>
                                          <p:spTgt spid="6">
                                            <p:graphicEl>
                                              <a:chart seriesIdx="-4" categoryIdx="2" bldStep="category"/>
                                            </p:graphicEl>
                                          </p:spTgt>
                                        </p:tgtEl>
                                        <p:attrNameLst>
                                          <p:attrName>style.visibility</p:attrName>
                                        </p:attrNameLst>
                                      </p:cBhvr>
                                      <p:to>
                                        <p:strVal val="visible"/>
                                      </p:to>
                                    </p:set>
                                    <p:animEffect transition="in" filter="wheel(1)">
                                      <p:cBhvr>
                                        <p:cTn id="19" dur="1500"/>
                                        <p:tgtEl>
                                          <p:spTgt spid="6">
                                            <p:graphicEl>
                                              <a:chart seriesIdx="-4" categoryIdx="2" bldStep="category"/>
                                            </p:graphicEl>
                                          </p:spTgt>
                                        </p:tgtEl>
                                      </p:cBhvr>
                                    </p:animEffect>
                                  </p:childTnLst>
                                </p:cTn>
                              </p:par>
                            </p:childTnLst>
                          </p:cTn>
                        </p:par>
                        <p:par>
                          <p:cTn id="20" fill="hold">
                            <p:stCondLst>
                              <p:cond delay="5000"/>
                            </p:stCondLst>
                            <p:childTnLst>
                              <p:par>
                                <p:cTn id="21" presetID="10"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5500"/>
                            </p:stCondLst>
                            <p:childTnLst>
                              <p:par>
                                <p:cTn id="25" presetID="10" presetClass="entr" presetSubtype="0" fill="hold" grpId="0" nodeType="afterEffect">
                                  <p:stCondLst>
                                    <p:cond delay="0"/>
                                  </p:stCondLst>
                                  <p:childTnLst>
                                    <p:set>
                                      <p:cBhvr>
                                        <p:cTn id="26"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fade">
                                      <p:cBhvr>
                                        <p:cTn id="27" dur="500"/>
                                        <p:tgtEl>
                                          <p:spTgt spid="7">
                                            <p:graphicEl>
                                              <a:chart seriesIdx="-3" categoryIdx="-3" bldStep="gridLegend"/>
                                            </p:graphicEl>
                                          </p:spTgt>
                                        </p:tgtEl>
                                      </p:cBhvr>
                                    </p:animEffect>
                                  </p:childTnLst>
                                </p:cTn>
                              </p:par>
                            </p:childTnLst>
                          </p:cTn>
                        </p:par>
                        <p:par>
                          <p:cTn id="28" fill="hold">
                            <p:stCondLst>
                              <p:cond delay="6000"/>
                            </p:stCondLst>
                            <p:childTnLst>
                              <p:par>
                                <p:cTn id="29" presetID="21" presetClass="entr" presetSubtype="1" fill="hold" grpId="0" nodeType="afterEffect">
                                  <p:stCondLst>
                                    <p:cond delay="0"/>
                                  </p:stCondLst>
                                  <p:childTnLst>
                                    <p:set>
                                      <p:cBhvr>
                                        <p:cTn id="30" dur="1" fill="hold">
                                          <p:stCondLst>
                                            <p:cond delay="0"/>
                                          </p:stCondLst>
                                        </p:cTn>
                                        <p:tgtEl>
                                          <p:spTgt spid="7">
                                            <p:graphicEl>
                                              <a:chart seriesIdx="-4" categoryIdx="0" bldStep="category"/>
                                            </p:graphicEl>
                                          </p:spTgt>
                                        </p:tgtEl>
                                        <p:attrNameLst>
                                          <p:attrName>style.visibility</p:attrName>
                                        </p:attrNameLst>
                                      </p:cBhvr>
                                      <p:to>
                                        <p:strVal val="visible"/>
                                      </p:to>
                                    </p:set>
                                    <p:animEffect transition="in" filter="wheel(1)">
                                      <p:cBhvr>
                                        <p:cTn id="31" dur="1500"/>
                                        <p:tgtEl>
                                          <p:spTgt spid="7">
                                            <p:graphicEl>
                                              <a:chart seriesIdx="-4" categoryIdx="0" bldStep="category"/>
                                            </p:graphicEl>
                                          </p:spTgt>
                                        </p:tgtEl>
                                      </p:cBhvr>
                                    </p:animEffect>
                                  </p:childTnLst>
                                </p:cTn>
                              </p:par>
                            </p:childTnLst>
                          </p:cTn>
                        </p:par>
                        <p:par>
                          <p:cTn id="32" fill="hold">
                            <p:stCondLst>
                              <p:cond delay="7500"/>
                            </p:stCondLst>
                            <p:childTnLst>
                              <p:par>
                                <p:cTn id="33" presetID="21" presetClass="entr" presetSubtype="1" fill="hold" grpId="0" nodeType="afterEffect">
                                  <p:stCondLst>
                                    <p:cond delay="0"/>
                                  </p:stCondLst>
                                  <p:childTnLst>
                                    <p:set>
                                      <p:cBhvr>
                                        <p:cTn id="34" dur="1" fill="hold">
                                          <p:stCondLst>
                                            <p:cond delay="0"/>
                                          </p:stCondLst>
                                        </p:cTn>
                                        <p:tgtEl>
                                          <p:spTgt spid="7">
                                            <p:graphicEl>
                                              <a:chart seriesIdx="-4" categoryIdx="1" bldStep="category"/>
                                            </p:graphicEl>
                                          </p:spTgt>
                                        </p:tgtEl>
                                        <p:attrNameLst>
                                          <p:attrName>style.visibility</p:attrName>
                                        </p:attrNameLst>
                                      </p:cBhvr>
                                      <p:to>
                                        <p:strVal val="visible"/>
                                      </p:to>
                                    </p:set>
                                    <p:animEffect transition="in" filter="wheel(1)">
                                      <p:cBhvr>
                                        <p:cTn id="35" dur="1500"/>
                                        <p:tgtEl>
                                          <p:spTgt spid="7">
                                            <p:graphicEl>
                                              <a:chart seriesIdx="-4" categoryIdx="1" bldStep="category"/>
                                            </p:graphicEl>
                                          </p:spTgt>
                                        </p:tgtEl>
                                      </p:cBhvr>
                                    </p:animEffect>
                                  </p:childTnLst>
                                </p:cTn>
                              </p:par>
                            </p:childTnLst>
                          </p:cTn>
                        </p:par>
                        <p:par>
                          <p:cTn id="36" fill="hold">
                            <p:stCondLst>
                              <p:cond delay="9000"/>
                            </p:stCondLst>
                            <p:childTnLst>
                              <p:par>
                                <p:cTn id="37" presetID="21" presetClass="entr" presetSubtype="1" fill="hold" grpId="0" nodeType="afterEffect">
                                  <p:stCondLst>
                                    <p:cond delay="0"/>
                                  </p:stCondLst>
                                  <p:childTnLst>
                                    <p:set>
                                      <p:cBhvr>
                                        <p:cTn id="38" dur="1" fill="hold">
                                          <p:stCondLst>
                                            <p:cond delay="0"/>
                                          </p:stCondLst>
                                        </p:cTn>
                                        <p:tgtEl>
                                          <p:spTgt spid="7">
                                            <p:graphicEl>
                                              <a:chart seriesIdx="-4" categoryIdx="2" bldStep="category"/>
                                            </p:graphicEl>
                                          </p:spTgt>
                                        </p:tgtEl>
                                        <p:attrNameLst>
                                          <p:attrName>style.visibility</p:attrName>
                                        </p:attrNameLst>
                                      </p:cBhvr>
                                      <p:to>
                                        <p:strVal val="visible"/>
                                      </p:to>
                                    </p:set>
                                    <p:animEffect transition="in" filter="wheel(1)">
                                      <p:cBhvr>
                                        <p:cTn id="39" dur="1500"/>
                                        <p:tgtEl>
                                          <p:spTgt spid="7">
                                            <p:graphicEl>
                                              <a:chart seriesIdx="-4" categoryIdx="2" bldStep="category"/>
                                            </p:graphicEl>
                                          </p:spTgt>
                                        </p:tgtEl>
                                      </p:cBhvr>
                                    </p:animEffect>
                                  </p:childTnLst>
                                </p:cTn>
                              </p:par>
                            </p:childTnLst>
                          </p:cTn>
                        </p:par>
                        <p:par>
                          <p:cTn id="40" fill="hold">
                            <p:stCondLst>
                              <p:cond delay="10500"/>
                            </p:stCondLst>
                            <p:childTnLst>
                              <p:par>
                                <p:cTn id="41" presetID="10" presetClass="entr" presetSubtype="0" fill="hold" grpId="0" nodeType="after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uiExpand="1">
        <p:bldSub>
          <a:bldChart bld="category"/>
        </p:bldSub>
      </p:bldGraphic>
      <p:bldGraphic spid="7" grpId="0" uiExpand="1">
        <p:bldSub>
          <a:bldChart bld="category"/>
        </p:bldSub>
      </p:bldGraphic>
      <p:bldP spid="8"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D0C0AA8C-4521-4AA0-8251-9093450C362B}"/>
              </a:ext>
            </a:extLst>
          </p:cNvPr>
          <p:cNvSpPr>
            <a:spLocks noGrp="1"/>
          </p:cNvSpPr>
          <p:nvPr>
            <p:ph type="title"/>
          </p:nvPr>
        </p:nvSpPr>
        <p:spPr/>
        <p:txBody>
          <a:bodyPr/>
          <a:lstStyle/>
          <a:p>
            <a:r>
              <a:rPr lang="cs-CZ" dirty="0"/>
              <a:t>Stav mostů v okrese Děčín</a:t>
            </a:r>
          </a:p>
        </p:txBody>
      </p:sp>
      <p:graphicFrame>
        <p:nvGraphicFramePr>
          <p:cNvPr id="5" name="Graf 4">
            <a:extLst>
              <a:ext uri="{FF2B5EF4-FFF2-40B4-BE49-F238E27FC236}">
                <a16:creationId xmlns:a16="http://schemas.microsoft.com/office/drawing/2014/main" id="{6A140150-A966-4800-9894-B46E4B445E7E}"/>
              </a:ext>
            </a:extLst>
          </p:cNvPr>
          <p:cNvGraphicFramePr/>
          <p:nvPr>
            <p:extLst>
              <p:ext uri="{D42A27DB-BD31-4B8C-83A1-F6EECF244321}">
                <p14:modId xmlns:p14="http://schemas.microsoft.com/office/powerpoint/2010/main" val="1652719928"/>
              </p:ext>
            </p:extLst>
          </p:nvPr>
        </p:nvGraphicFramePr>
        <p:xfrm>
          <a:off x="-1" y="1185087"/>
          <a:ext cx="8908474" cy="5444313"/>
        </p:xfrm>
        <a:graphic>
          <a:graphicData uri="http://schemas.openxmlformats.org/drawingml/2006/chart">
            <c:chart xmlns:c="http://schemas.openxmlformats.org/drawingml/2006/chart" xmlns:r="http://schemas.openxmlformats.org/officeDocument/2006/relationships" r:id="rId2"/>
          </a:graphicData>
        </a:graphic>
      </p:graphicFrame>
      <p:sp>
        <p:nvSpPr>
          <p:cNvPr id="4" name="TextovéPole 3">
            <a:extLst>
              <a:ext uri="{FF2B5EF4-FFF2-40B4-BE49-F238E27FC236}">
                <a16:creationId xmlns:a16="http://schemas.microsoft.com/office/drawing/2014/main" id="{A2EF2A52-3987-4084-AC32-619E55ACEEDA}"/>
              </a:ext>
            </a:extLst>
          </p:cNvPr>
          <p:cNvSpPr txBox="1"/>
          <p:nvPr/>
        </p:nvSpPr>
        <p:spPr>
          <a:xfrm>
            <a:off x="2639189" y="3622964"/>
            <a:ext cx="1451038" cy="461665"/>
          </a:xfrm>
          <a:prstGeom prst="rect">
            <a:avLst/>
          </a:prstGeom>
          <a:noFill/>
        </p:spPr>
        <p:txBody>
          <a:bodyPr wrap="none" rtlCol="0">
            <a:spAutoFit/>
          </a:bodyPr>
          <a:lstStyle/>
          <a:p>
            <a:pPr algn="l"/>
            <a:r>
              <a:rPr lang="cs-CZ" sz="2400" dirty="0">
                <a:solidFill>
                  <a:srgbClr val="063E85"/>
                </a:solidFill>
                <a:latin typeface="Arial" panose="020B0604020202020204" pitchFamily="34" charset="0"/>
                <a:cs typeface="Arial" panose="020B0604020202020204" pitchFamily="34" charset="0"/>
              </a:rPr>
              <a:t>40 mostů</a:t>
            </a:r>
          </a:p>
        </p:txBody>
      </p:sp>
    </p:spTree>
    <p:extLst>
      <p:ext uri="{BB962C8B-B14F-4D97-AF65-F5344CB8AC3E}">
        <p14:creationId xmlns:p14="http://schemas.microsoft.com/office/powerpoint/2010/main" val="7065323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graphicEl>
                                              <a:chart seriesIdx="-3" categoryIdx="-3" bldStep="gridLegend"/>
                                            </p:graphicEl>
                                          </p:spTgt>
                                        </p:tgtEl>
                                        <p:attrNameLst>
                                          <p:attrName>style.visibility</p:attrName>
                                        </p:attrNameLst>
                                      </p:cBhvr>
                                      <p:to>
                                        <p:strVal val="visible"/>
                                      </p:to>
                                    </p:set>
                                    <p:animEffect transition="in" filter="fade">
                                      <p:cBhvr>
                                        <p:cTn id="7" dur="500"/>
                                        <p:tgtEl>
                                          <p:spTgt spid="5">
                                            <p:graphicEl>
                                              <a:chart seriesIdx="-3" categoryIdx="-3" bldStep="gridLegend"/>
                                            </p:graphicEl>
                                          </p:spTgt>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5">
                                            <p:graphicEl>
                                              <a:chart seriesIdx="0" categoryIdx="-4" bldStep="series"/>
                                            </p:graphicEl>
                                          </p:spTgt>
                                        </p:tgtEl>
                                        <p:attrNameLst>
                                          <p:attrName>style.visibility</p:attrName>
                                        </p:attrNameLst>
                                      </p:cBhvr>
                                      <p:to>
                                        <p:strVal val="visible"/>
                                      </p:to>
                                    </p:set>
                                    <p:animEffect transition="in" filter="wheel(1)">
                                      <p:cBhvr>
                                        <p:cTn id="11" dur="2000"/>
                                        <p:tgtEl>
                                          <p:spTgt spid="5">
                                            <p:graphicEl>
                                              <a:chart seriesIdx="0" categoryIdx="-4" bldStep="series"/>
                                            </p:graphicEl>
                                          </p:spTgt>
                                        </p:tgtEl>
                                      </p:cBhvr>
                                    </p:animEffect>
                                  </p:childTnLst>
                                </p:cTn>
                              </p:par>
                            </p:childTnLst>
                          </p:cTn>
                        </p:par>
                        <p:par>
                          <p:cTn id="12" fill="hold">
                            <p:stCondLst>
                              <p:cond delay="2500"/>
                            </p:stCondLst>
                            <p:childTnLst>
                              <p:par>
                                <p:cTn id="13" presetID="10" presetClass="entr" presetSubtype="0"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uiExpand="1">
        <p:bldSub>
          <a:bldChart bld="series"/>
        </p:bldSub>
      </p:bldGraphic>
      <p:bldP spid="4"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7B2C5F9-BC72-4DCC-BFEA-C33181A35C34}"/>
              </a:ext>
            </a:extLst>
          </p:cNvPr>
          <p:cNvSpPr>
            <a:spLocks noGrp="1"/>
          </p:cNvSpPr>
          <p:nvPr>
            <p:ph type="title"/>
          </p:nvPr>
        </p:nvSpPr>
        <p:spPr/>
        <p:txBody>
          <a:bodyPr/>
          <a:lstStyle/>
          <a:p>
            <a:r>
              <a:rPr lang="cs-CZ" dirty="0"/>
              <a:t>Přehled realizovaných oprav 2016–2021</a:t>
            </a:r>
          </a:p>
        </p:txBody>
      </p:sp>
      <p:graphicFrame>
        <p:nvGraphicFramePr>
          <p:cNvPr id="8" name="Tabulka 1">
            <a:extLst>
              <a:ext uri="{FF2B5EF4-FFF2-40B4-BE49-F238E27FC236}">
                <a16:creationId xmlns:a16="http://schemas.microsoft.com/office/drawing/2014/main" id="{0926A2D0-16A8-4D8D-9252-9E12793867A8}"/>
              </a:ext>
            </a:extLst>
          </p:cNvPr>
          <p:cNvGraphicFramePr>
            <a:graphicFrameLocks noGrp="1"/>
          </p:cNvGraphicFramePr>
          <p:nvPr>
            <p:ph sz="quarter" idx="11"/>
            <p:extLst>
              <p:ext uri="{D42A27DB-BD31-4B8C-83A1-F6EECF244321}">
                <p14:modId xmlns:p14="http://schemas.microsoft.com/office/powerpoint/2010/main" val="4143243795"/>
              </p:ext>
            </p:extLst>
          </p:nvPr>
        </p:nvGraphicFramePr>
        <p:xfrm>
          <a:off x="520699" y="1123670"/>
          <a:ext cx="9650415" cy="5478360"/>
        </p:xfrm>
        <a:graphic>
          <a:graphicData uri="http://schemas.openxmlformats.org/drawingml/2006/table">
            <a:tbl>
              <a:tblPr firstRow="1" bandRow="1">
                <a:tableStyleId>{5C22544A-7EE6-4342-B048-85BDC9FD1C3A}</a:tableStyleId>
              </a:tblPr>
              <a:tblGrid>
                <a:gridCol w="1521232">
                  <a:extLst>
                    <a:ext uri="{9D8B030D-6E8A-4147-A177-3AD203B41FA5}">
                      <a16:colId xmlns:a16="http://schemas.microsoft.com/office/drawing/2014/main" val="1375320738"/>
                    </a:ext>
                  </a:extLst>
                </a:gridCol>
                <a:gridCol w="1141281">
                  <a:extLst>
                    <a:ext uri="{9D8B030D-6E8A-4147-A177-3AD203B41FA5}">
                      <a16:colId xmlns:a16="http://schemas.microsoft.com/office/drawing/2014/main" val="2677912933"/>
                    </a:ext>
                  </a:extLst>
                </a:gridCol>
                <a:gridCol w="3127736">
                  <a:extLst>
                    <a:ext uri="{9D8B030D-6E8A-4147-A177-3AD203B41FA5}">
                      <a16:colId xmlns:a16="http://schemas.microsoft.com/office/drawing/2014/main" val="2940595246"/>
                    </a:ext>
                  </a:extLst>
                </a:gridCol>
                <a:gridCol w="1930083">
                  <a:extLst>
                    <a:ext uri="{9D8B030D-6E8A-4147-A177-3AD203B41FA5}">
                      <a16:colId xmlns:a16="http://schemas.microsoft.com/office/drawing/2014/main" val="2443837911"/>
                    </a:ext>
                  </a:extLst>
                </a:gridCol>
                <a:gridCol w="1930083">
                  <a:extLst>
                    <a:ext uri="{9D8B030D-6E8A-4147-A177-3AD203B41FA5}">
                      <a16:colId xmlns:a16="http://schemas.microsoft.com/office/drawing/2014/main" val="460129761"/>
                    </a:ext>
                  </a:extLst>
                </a:gridCol>
              </a:tblGrid>
              <a:tr h="228265">
                <a:tc>
                  <a:txBody>
                    <a:bodyPr/>
                    <a:lstStyle/>
                    <a:p>
                      <a:pPr algn="ctr" fontAlgn="ctr"/>
                      <a:r>
                        <a:rPr lang="cs-CZ" sz="1000" b="1" i="0" u="none" strike="noStrike" dirty="0">
                          <a:solidFill>
                            <a:schemeClr val="bg1"/>
                          </a:solidFill>
                          <a:effectLst/>
                          <a:latin typeface="+mn-lt"/>
                        </a:rPr>
                        <a:t>Rok realizace</a:t>
                      </a:r>
                    </a:p>
                  </a:txBody>
                  <a:tcPr marL="108000" marR="108000" marT="9525" marB="0" anchor="ctr"/>
                </a:tc>
                <a:tc>
                  <a:txBody>
                    <a:bodyPr/>
                    <a:lstStyle/>
                    <a:p>
                      <a:pPr algn="ctr" fontAlgn="ctr"/>
                      <a:r>
                        <a:rPr lang="cs-CZ" sz="1000" b="1" i="0" u="none" strike="noStrike" dirty="0">
                          <a:solidFill>
                            <a:schemeClr val="bg1"/>
                          </a:solidFill>
                          <a:effectLst/>
                          <a:latin typeface="+mn-lt"/>
                        </a:rPr>
                        <a:t>Číslo silnice</a:t>
                      </a:r>
                    </a:p>
                  </a:txBody>
                  <a:tcPr marL="108000" marR="108000" marT="9525" marB="0" anchor="ctr"/>
                </a:tc>
                <a:tc>
                  <a:txBody>
                    <a:bodyPr/>
                    <a:lstStyle/>
                    <a:p>
                      <a:pPr algn="ctr" fontAlgn="ctr"/>
                      <a:r>
                        <a:rPr lang="cs-CZ" sz="1000" b="1" i="0" u="none" strike="noStrike" dirty="0">
                          <a:solidFill>
                            <a:schemeClr val="bg1"/>
                          </a:solidFill>
                          <a:effectLst/>
                          <a:latin typeface="+mn-lt"/>
                        </a:rPr>
                        <a:t>Název akce</a:t>
                      </a:r>
                    </a:p>
                  </a:txBody>
                  <a:tcPr marL="108000" marR="108000" marT="9525" marB="0" anchor="ctr"/>
                </a:tc>
                <a:tc>
                  <a:txBody>
                    <a:bodyPr/>
                    <a:lstStyle/>
                    <a:p>
                      <a:pPr algn="ctr" fontAlgn="ctr"/>
                      <a:r>
                        <a:rPr lang="cs-CZ" sz="1000" b="1" i="0" u="none" strike="noStrike" dirty="0">
                          <a:solidFill>
                            <a:schemeClr val="bg1"/>
                          </a:solidFill>
                          <a:effectLst/>
                          <a:latin typeface="+mn-lt"/>
                        </a:rPr>
                        <a:t>Délka úseku</a:t>
                      </a:r>
                    </a:p>
                  </a:txBody>
                  <a:tcPr marL="108000" marR="108000" marT="9525" marB="0" anchor="ctr"/>
                </a:tc>
                <a:tc>
                  <a:txBody>
                    <a:bodyPr/>
                    <a:lstStyle/>
                    <a:p>
                      <a:pPr algn="ctr" fontAlgn="ctr"/>
                      <a:r>
                        <a:rPr lang="cs-CZ" sz="1000" b="1" i="0" u="none" strike="noStrike" dirty="0">
                          <a:solidFill>
                            <a:schemeClr val="bg1"/>
                          </a:solidFill>
                          <a:effectLst/>
                          <a:latin typeface="+mn-lt"/>
                        </a:rPr>
                        <a:t>Cena vč. DPH </a:t>
                      </a:r>
                    </a:p>
                  </a:txBody>
                  <a:tcPr marL="108000" marR="108000" marT="9525" marB="0" anchor="ctr"/>
                </a:tc>
                <a:extLst>
                  <a:ext uri="{0D108BD9-81ED-4DB2-BD59-A6C34878D82A}">
                    <a16:rowId xmlns:a16="http://schemas.microsoft.com/office/drawing/2014/main" val="1972602638"/>
                  </a:ext>
                </a:extLst>
              </a:tr>
              <a:tr h="228265">
                <a:tc>
                  <a:txBody>
                    <a:bodyPr/>
                    <a:lstStyle/>
                    <a:p>
                      <a:pPr algn="ctr" fontAlgn="ctr"/>
                      <a:r>
                        <a:rPr lang="cs-CZ" sz="1000" b="0" i="0" u="none" strike="noStrike">
                          <a:solidFill>
                            <a:srgbClr val="063E85"/>
                          </a:solidFill>
                          <a:effectLst/>
                          <a:latin typeface="+mn-lt"/>
                        </a:rPr>
                        <a:t>2016</a:t>
                      </a:r>
                    </a:p>
                  </a:txBody>
                  <a:tcPr marL="108000" marR="108000" marT="9525" marB="0" anchor="ctr"/>
                </a:tc>
                <a:tc>
                  <a:txBody>
                    <a:bodyPr/>
                    <a:lstStyle/>
                    <a:p>
                      <a:pPr algn="ctr" fontAlgn="b"/>
                      <a:r>
                        <a:rPr lang="cs-CZ" sz="1000" b="0" i="0" u="none" strike="noStrike">
                          <a:solidFill>
                            <a:srgbClr val="063E85"/>
                          </a:solidFill>
                          <a:effectLst/>
                          <a:latin typeface="+mn-lt"/>
                        </a:rPr>
                        <a:t>9</a:t>
                      </a:r>
                    </a:p>
                  </a:txBody>
                  <a:tcPr marL="108000" marR="108000" marT="9525" marB="0" anchor="ctr"/>
                </a:tc>
                <a:tc>
                  <a:txBody>
                    <a:bodyPr/>
                    <a:lstStyle/>
                    <a:p>
                      <a:pPr algn="l" fontAlgn="b"/>
                      <a:r>
                        <a:rPr lang="cs-CZ" sz="1000" b="0" i="0" u="none" strike="noStrike" dirty="0">
                          <a:solidFill>
                            <a:srgbClr val="063E85"/>
                          </a:solidFill>
                          <a:effectLst/>
                          <a:latin typeface="+mn-lt"/>
                        </a:rPr>
                        <a:t>Rumburk - státní hranice</a:t>
                      </a:r>
                    </a:p>
                  </a:txBody>
                  <a:tcPr marL="108000" marR="108000" marT="9525" marB="0" anchor="ctr"/>
                </a:tc>
                <a:tc>
                  <a:txBody>
                    <a:bodyPr/>
                    <a:lstStyle/>
                    <a:p>
                      <a:pPr algn="r" fontAlgn="b"/>
                      <a:r>
                        <a:rPr lang="cs-CZ" sz="1000" b="0" i="0" u="none" strike="noStrike" dirty="0">
                          <a:solidFill>
                            <a:srgbClr val="063E85"/>
                          </a:solidFill>
                          <a:effectLst/>
                          <a:latin typeface="+mn-lt"/>
                        </a:rPr>
                        <a:t>0,641</a:t>
                      </a:r>
                    </a:p>
                  </a:txBody>
                  <a:tcPr marL="108000" marR="108000" marT="9525" marB="0" anchor="ctr"/>
                </a:tc>
                <a:tc>
                  <a:txBody>
                    <a:bodyPr/>
                    <a:lstStyle/>
                    <a:p>
                      <a:pPr algn="r" fontAlgn="b"/>
                      <a:r>
                        <a:rPr lang="cs-CZ" sz="1000" b="0" i="0" u="none" strike="noStrike" dirty="0">
                          <a:solidFill>
                            <a:srgbClr val="063E85"/>
                          </a:solidFill>
                          <a:effectLst/>
                          <a:latin typeface="+mn-lt"/>
                        </a:rPr>
                        <a:t>7 864 792</a:t>
                      </a:r>
                    </a:p>
                  </a:txBody>
                  <a:tcPr marL="108000" marR="108000" marT="9525" marB="0" anchor="ctr"/>
                </a:tc>
                <a:extLst>
                  <a:ext uri="{0D108BD9-81ED-4DB2-BD59-A6C34878D82A}">
                    <a16:rowId xmlns:a16="http://schemas.microsoft.com/office/drawing/2014/main" val="1759273707"/>
                  </a:ext>
                </a:extLst>
              </a:tr>
              <a:tr h="228265">
                <a:tc>
                  <a:txBody>
                    <a:bodyPr/>
                    <a:lstStyle/>
                    <a:p>
                      <a:pPr algn="ctr" fontAlgn="ctr"/>
                      <a:r>
                        <a:rPr lang="cs-CZ" sz="1000" b="0" i="0" u="none" strike="noStrike">
                          <a:solidFill>
                            <a:srgbClr val="063E85"/>
                          </a:solidFill>
                          <a:effectLst/>
                          <a:latin typeface="+mn-lt"/>
                        </a:rPr>
                        <a:t>2016</a:t>
                      </a:r>
                    </a:p>
                  </a:txBody>
                  <a:tcPr marL="108000" marR="108000" marT="9525" marB="0" anchor="ctr"/>
                </a:tc>
                <a:tc>
                  <a:txBody>
                    <a:bodyPr/>
                    <a:lstStyle/>
                    <a:p>
                      <a:pPr algn="ctr" fontAlgn="b"/>
                      <a:r>
                        <a:rPr lang="cs-CZ" sz="1000" b="0" i="0" u="none" strike="noStrike">
                          <a:solidFill>
                            <a:srgbClr val="063E85"/>
                          </a:solidFill>
                          <a:effectLst/>
                          <a:latin typeface="+mn-lt"/>
                        </a:rPr>
                        <a:t>13</a:t>
                      </a:r>
                    </a:p>
                  </a:txBody>
                  <a:tcPr marL="108000" marR="108000" marT="9525" marB="0" anchor="ctr"/>
                </a:tc>
                <a:tc>
                  <a:txBody>
                    <a:bodyPr/>
                    <a:lstStyle/>
                    <a:p>
                      <a:pPr algn="l" fontAlgn="b"/>
                      <a:r>
                        <a:rPr lang="en-US" sz="1000" b="0" i="0" u="none" strike="noStrike">
                          <a:solidFill>
                            <a:srgbClr val="063E85"/>
                          </a:solidFill>
                          <a:effectLst/>
                          <a:latin typeface="+mn-lt"/>
                        </a:rPr>
                        <a:t>Stradov, most ev.č. 13-069</a:t>
                      </a:r>
                    </a:p>
                  </a:txBody>
                  <a:tcPr marL="108000" marR="108000" marT="9525" marB="0" anchor="ctr"/>
                </a:tc>
                <a:tc>
                  <a:txBody>
                    <a:bodyPr/>
                    <a:lstStyle/>
                    <a:p>
                      <a:pPr algn="r" fontAlgn="b"/>
                      <a:r>
                        <a:rPr lang="cs-CZ" sz="1000" b="0" i="0" u="none" strike="noStrike" dirty="0">
                          <a:solidFill>
                            <a:srgbClr val="063E85"/>
                          </a:solidFill>
                          <a:effectLst/>
                          <a:latin typeface="+mn-lt"/>
                        </a:rPr>
                        <a:t>0,004</a:t>
                      </a:r>
                    </a:p>
                  </a:txBody>
                  <a:tcPr marL="108000" marR="108000" marT="9525" marB="0" anchor="ctr"/>
                </a:tc>
                <a:tc>
                  <a:txBody>
                    <a:bodyPr/>
                    <a:lstStyle/>
                    <a:p>
                      <a:pPr algn="r" fontAlgn="b"/>
                      <a:r>
                        <a:rPr lang="cs-CZ" sz="1000" b="0" i="0" u="none" strike="noStrike" dirty="0">
                          <a:solidFill>
                            <a:srgbClr val="063E85"/>
                          </a:solidFill>
                          <a:effectLst/>
                          <a:latin typeface="+mn-lt"/>
                        </a:rPr>
                        <a:t>6 190 890</a:t>
                      </a:r>
                    </a:p>
                  </a:txBody>
                  <a:tcPr marL="108000" marR="108000" marT="9525" marB="0" anchor="ctr"/>
                </a:tc>
                <a:extLst>
                  <a:ext uri="{0D108BD9-81ED-4DB2-BD59-A6C34878D82A}">
                    <a16:rowId xmlns:a16="http://schemas.microsoft.com/office/drawing/2014/main" val="2655652249"/>
                  </a:ext>
                </a:extLst>
              </a:tr>
              <a:tr h="228265">
                <a:tc>
                  <a:txBody>
                    <a:bodyPr/>
                    <a:lstStyle/>
                    <a:p>
                      <a:pPr algn="ctr" fontAlgn="ctr"/>
                      <a:r>
                        <a:rPr lang="cs-CZ" sz="1000" b="0" i="0" u="none" strike="noStrike">
                          <a:solidFill>
                            <a:srgbClr val="063E85"/>
                          </a:solidFill>
                          <a:effectLst/>
                          <a:latin typeface="+mn-lt"/>
                        </a:rPr>
                        <a:t>2016</a:t>
                      </a:r>
                    </a:p>
                  </a:txBody>
                  <a:tcPr marL="108000" marR="108000" marT="9525" marB="0" anchor="ctr"/>
                </a:tc>
                <a:tc>
                  <a:txBody>
                    <a:bodyPr/>
                    <a:lstStyle/>
                    <a:p>
                      <a:pPr algn="ctr" fontAlgn="b"/>
                      <a:r>
                        <a:rPr lang="cs-CZ" sz="1000" b="0" i="0" u="none" strike="noStrike">
                          <a:solidFill>
                            <a:srgbClr val="063E85"/>
                          </a:solidFill>
                          <a:effectLst/>
                          <a:latin typeface="+mn-lt"/>
                        </a:rPr>
                        <a:t>13</a:t>
                      </a:r>
                    </a:p>
                  </a:txBody>
                  <a:tcPr marL="108000" marR="108000" marT="9525" marB="0" anchor="ctr"/>
                </a:tc>
                <a:tc>
                  <a:txBody>
                    <a:bodyPr/>
                    <a:lstStyle/>
                    <a:p>
                      <a:pPr algn="l" fontAlgn="b"/>
                      <a:r>
                        <a:rPr lang="cs-CZ" sz="1000" b="0" i="0" u="none" strike="noStrike">
                          <a:solidFill>
                            <a:srgbClr val="063E85"/>
                          </a:solidFill>
                          <a:effectLst/>
                          <a:latin typeface="+mn-lt"/>
                        </a:rPr>
                        <a:t>Děčín, Hankova - Poštovní</a:t>
                      </a:r>
                    </a:p>
                  </a:txBody>
                  <a:tcPr marL="108000" marR="108000" marT="9525" marB="0" anchor="ctr"/>
                </a:tc>
                <a:tc>
                  <a:txBody>
                    <a:bodyPr/>
                    <a:lstStyle/>
                    <a:p>
                      <a:pPr algn="r" fontAlgn="b"/>
                      <a:r>
                        <a:rPr lang="cs-CZ" sz="1000" b="0" i="0" u="none" strike="noStrike">
                          <a:solidFill>
                            <a:srgbClr val="063E85"/>
                          </a:solidFill>
                          <a:effectLst/>
                          <a:latin typeface="+mn-lt"/>
                        </a:rPr>
                        <a:t>0,414</a:t>
                      </a:r>
                    </a:p>
                  </a:txBody>
                  <a:tcPr marL="108000" marR="108000" marT="9525" marB="0" anchor="ctr"/>
                </a:tc>
                <a:tc>
                  <a:txBody>
                    <a:bodyPr/>
                    <a:lstStyle/>
                    <a:p>
                      <a:pPr algn="r" fontAlgn="b"/>
                      <a:r>
                        <a:rPr lang="cs-CZ" sz="1000" b="0" i="0" u="none" strike="noStrike" dirty="0">
                          <a:solidFill>
                            <a:srgbClr val="063E85"/>
                          </a:solidFill>
                          <a:effectLst/>
                          <a:latin typeface="+mn-lt"/>
                        </a:rPr>
                        <a:t>4 312 918</a:t>
                      </a:r>
                    </a:p>
                  </a:txBody>
                  <a:tcPr marL="108000" marR="108000" marT="9525" marB="0" anchor="ctr"/>
                </a:tc>
                <a:extLst>
                  <a:ext uri="{0D108BD9-81ED-4DB2-BD59-A6C34878D82A}">
                    <a16:rowId xmlns:a16="http://schemas.microsoft.com/office/drawing/2014/main" val="2978333418"/>
                  </a:ext>
                </a:extLst>
              </a:tr>
              <a:tr h="228265">
                <a:tc>
                  <a:txBody>
                    <a:bodyPr/>
                    <a:lstStyle/>
                    <a:p>
                      <a:pPr algn="ctr" fontAlgn="ctr"/>
                      <a:r>
                        <a:rPr lang="cs-CZ" sz="1000" b="0" i="0" u="none" strike="noStrike">
                          <a:solidFill>
                            <a:srgbClr val="063E85"/>
                          </a:solidFill>
                          <a:effectLst/>
                          <a:latin typeface="+mn-lt"/>
                        </a:rPr>
                        <a:t>2016</a:t>
                      </a:r>
                    </a:p>
                  </a:txBody>
                  <a:tcPr marL="108000" marR="108000" marT="9525" marB="0" anchor="ctr"/>
                </a:tc>
                <a:tc>
                  <a:txBody>
                    <a:bodyPr/>
                    <a:lstStyle/>
                    <a:p>
                      <a:pPr algn="ctr" fontAlgn="b"/>
                      <a:r>
                        <a:rPr lang="cs-CZ" sz="1000" b="0" i="0" u="none" strike="noStrike">
                          <a:solidFill>
                            <a:srgbClr val="063E85"/>
                          </a:solidFill>
                          <a:effectLst/>
                          <a:latin typeface="+mn-lt"/>
                        </a:rPr>
                        <a:t>13</a:t>
                      </a:r>
                    </a:p>
                  </a:txBody>
                  <a:tcPr marL="108000" marR="108000" marT="9525" marB="0" anchor="ctr"/>
                </a:tc>
                <a:tc>
                  <a:txBody>
                    <a:bodyPr/>
                    <a:lstStyle/>
                    <a:p>
                      <a:pPr algn="l" fontAlgn="b"/>
                      <a:r>
                        <a:rPr lang="cs-CZ" sz="1000" b="0" i="0" u="none" strike="noStrike">
                          <a:solidFill>
                            <a:srgbClr val="063E85"/>
                          </a:solidFill>
                          <a:effectLst/>
                          <a:latin typeface="+mn-lt"/>
                        </a:rPr>
                        <a:t>Ludvíkovice - Veselé</a:t>
                      </a:r>
                    </a:p>
                  </a:txBody>
                  <a:tcPr marL="108000" marR="108000" marT="9525" marB="0" anchor="ctr"/>
                </a:tc>
                <a:tc>
                  <a:txBody>
                    <a:bodyPr/>
                    <a:lstStyle/>
                    <a:p>
                      <a:pPr algn="r" fontAlgn="b"/>
                      <a:r>
                        <a:rPr lang="cs-CZ" sz="1000" b="0" i="0" u="none" strike="noStrike">
                          <a:solidFill>
                            <a:srgbClr val="063E85"/>
                          </a:solidFill>
                          <a:effectLst/>
                          <a:latin typeface="+mn-lt"/>
                        </a:rPr>
                        <a:t>1,584</a:t>
                      </a:r>
                    </a:p>
                  </a:txBody>
                  <a:tcPr marL="108000" marR="108000" marT="9525" marB="0" anchor="ctr"/>
                </a:tc>
                <a:tc>
                  <a:txBody>
                    <a:bodyPr/>
                    <a:lstStyle/>
                    <a:p>
                      <a:pPr algn="r" fontAlgn="b"/>
                      <a:r>
                        <a:rPr lang="cs-CZ" sz="1000" b="0" i="0" u="none" strike="noStrike" dirty="0">
                          <a:solidFill>
                            <a:srgbClr val="063E85"/>
                          </a:solidFill>
                          <a:effectLst/>
                          <a:latin typeface="+mn-lt"/>
                        </a:rPr>
                        <a:t>31 418 998</a:t>
                      </a:r>
                    </a:p>
                  </a:txBody>
                  <a:tcPr marL="108000" marR="108000" marT="9525" marB="0" anchor="ctr"/>
                </a:tc>
                <a:extLst>
                  <a:ext uri="{0D108BD9-81ED-4DB2-BD59-A6C34878D82A}">
                    <a16:rowId xmlns:a16="http://schemas.microsoft.com/office/drawing/2014/main" val="1902446455"/>
                  </a:ext>
                </a:extLst>
              </a:tr>
              <a:tr h="228265">
                <a:tc>
                  <a:txBody>
                    <a:bodyPr/>
                    <a:lstStyle/>
                    <a:p>
                      <a:pPr algn="ctr" fontAlgn="ctr"/>
                      <a:r>
                        <a:rPr lang="cs-CZ" sz="1000" b="0" i="0" u="none" strike="noStrike" dirty="0">
                          <a:solidFill>
                            <a:srgbClr val="063E85"/>
                          </a:solidFill>
                          <a:effectLst/>
                          <a:latin typeface="+mn-lt"/>
                        </a:rPr>
                        <a:t>2016</a:t>
                      </a:r>
                    </a:p>
                  </a:txBody>
                  <a:tcPr marL="108000" marR="108000" marT="0" marB="0" anchor="ctr"/>
                </a:tc>
                <a:tc>
                  <a:txBody>
                    <a:bodyPr/>
                    <a:lstStyle/>
                    <a:p>
                      <a:pPr algn="ctr" fontAlgn="b"/>
                      <a:r>
                        <a:rPr lang="cs-CZ" sz="1000" b="0" i="0" u="none" strike="noStrike">
                          <a:solidFill>
                            <a:srgbClr val="063E85"/>
                          </a:solidFill>
                          <a:effectLst/>
                          <a:latin typeface="+mn-lt"/>
                        </a:rPr>
                        <a:t>62</a:t>
                      </a:r>
                    </a:p>
                  </a:txBody>
                  <a:tcPr marL="108000" marR="108000" marT="9525" marB="0" anchor="ctr"/>
                </a:tc>
                <a:tc>
                  <a:txBody>
                    <a:bodyPr/>
                    <a:lstStyle/>
                    <a:p>
                      <a:pPr algn="l" fontAlgn="b"/>
                      <a:r>
                        <a:rPr lang="cs-CZ" sz="1000" b="0" i="0" u="none" strike="noStrike">
                          <a:solidFill>
                            <a:srgbClr val="063E85"/>
                          </a:solidFill>
                          <a:effectLst/>
                          <a:latin typeface="+mn-lt"/>
                        </a:rPr>
                        <a:t>Roztoky - hr. okresu Děčín</a:t>
                      </a:r>
                    </a:p>
                  </a:txBody>
                  <a:tcPr marL="108000" marR="108000" marT="9525" marB="0" anchor="ctr"/>
                </a:tc>
                <a:tc>
                  <a:txBody>
                    <a:bodyPr/>
                    <a:lstStyle/>
                    <a:p>
                      <a:pPr algn="r" fontAlgn="b"/>
                      <a:r>
                        <a:rPr lang="cs-CZ" sz="1000" b="0" i="0" u="none" strike="noStrike">
                          <a:solidFill>
                            <a:srgbClr val="063E85"/>
                          </a:solidFill>
                          <a:effectLst/>
                          <a:latin typeface="+mn-lt"/>
                        </a:rPr>
                        <a:t>2,100</a:t>
                      </a:r>
                    </a:p>
                  </a:txBody>
                  <a:tcPr marL="108000" marR="108000" marT="9525" marB="0" anchor="ctr"/>
                </a:tc>
                <a:tc>
                  <a:txBody>
                    <a:bodyPr/>
                    <a:lstStyle/>
                    <a:p>
                      <a:pPr algn="r" fontAlgn="b"/>
                      <a:r>
                        <a:rPr lang="cs-CZ" sz="1000" b="0" i="0" u="none" strike="noStrike" dirty="0">
                          <a:solidFill>
                            <a:srgbClr val="063E85"/>
                          </a:solidFill>
                          <a:effectLst/>
                          <a:latin typeface="+mn-lt"/>
                        </a:rPr>
                        <a:t>23 255 609</a:t>
                      </a:r>
                    </a:p>
                  </a:txBody>
                  <a:tcPr marL="108000" marR="108000" marT="9525" marB="0" anchor="ctr"/>
                </a:tc>
                <a:extLst>
                  <a:ext uri="{0D108BD9-81ED-4DB2-BD59-A6C34878D82A}">
                    <a16:rowId xmlns:a16="http://schemas.microsoft.com/office/drawing/2014/main" val="3869134576"/>
                  </a:ext>
                </a:extLst>
              </a:tr>
              <a:tr h="228265">
                <a:tc>
                  <a:txBody>
                    <a:bodyPr/>
                    <a:lstStyle/>
                    <a:p>
                      <a:pPr algn="ctr" fontAlgn="ctr"/>
                      <a:r>
                        <a:rPr lang="cs-CZ" sz="1000" b="0" i="0" u="none" strike="noStrike">
                          <a:solidFill>
                            <a:srgbClr val="063E85"/>
                          </a:solidFill>
                          <a:effectLst/>
                          <a:latin typeface="+mn-lt"/>
                        </a:rPr>
                        <a:t>2017</a:t>
                      </a:r>
                    </a:p>
                  </a:txBody>
                  <a:tcPr marL="108000" marR="108000" marT="9525" marB="0" anchor="ctr"/>
                </a:tc>
                <a:tc>
                  <a:txBody>
                    <a:bodyPr/>
                    <a:lstStyle/>
                    <a:p>
                      <a:pPr algn="ctr" fontAlgn="b"/>
                      <a:r>
                        <a:rPr lang="cs-CZ" sz="1000" b="0" i="0" u="none" strike="noStrike">
                          <a:solidFill>
                            <a:srgbClr val="063E85"/>
                          </a:solidFill>
                          <a:effectLst/>
                          <a:latin typeface="+mn-lt"/>
                        </a:rPr>
                        <a:t>9</a:t>
                      </a:r>
                    </a:p>
                  </a:txBody>
                  <a:tcPr marL="108000" marR="108000" marT="9525" marB="0" anchor="ctr"/>
                </a:tc>
                <a:tc>
                  <a:txBody>
                    <a:bodyPr/>
                    <a:lstStyle/>
                    <a:p>
                      <a:pPr algn="l" fontAlgn="b"/>
                      <a:r>
                        <a:rPr lang="cs-CZ" sz="1000" b="0" i="0" u="none" strike="noStrike">
                          <a:solidFill>
                            <a:srgbClr val="063E85"/>
                          </a:solidFill>
                          <a:effectLst/>
                          <a:latin typeface="+mn-lt"/>
                        </a:rPr>
                        <a:t>okr. Děčín</a:t>
                      </a:r>
                    </a:p>
                  </a:txBody>
                  <a:tcPr marL="108000" marR="108000" marT="9525" marB="0" anchor="ctr"/>
                </a:tc>
                <a:tc>
                  <a:txBody>
                    <a:bodyPr/>
                    <a:lstStyle/>
                    <a:p>
                      <a:pPr algn="r" fontAlgn="b"/>
                      <a:r>
                        <a:rPr lang="cs-CZ" sz="1000" b="0" i="0" u="none" strike="noStrike">
                          <a:solidFill>
                            <a:srgbClr val="063E85"/>
                          </a:solidFill>
                          <a:effectLst/>
                          <a:latin typeface="+mn-lt"/>
                        </a:rPr>
                        <a:t>0,196</a:t>
                      </a:r>
                    </a:p>
                  </a:txBody>
                  <a:tcPr marL="108000" marR="108000" marT="9525" marB="0" anchor="ctr"/>
                </a:tc>
                <a:tc>
                  <a:txBody>
                    <a:bodyPr/>
                    <a:lstStyle/>
                    <a:p>
                      <a:pPr algn="r" fontAlgn="b"/>
                      <a:r>
                        <a:rPr lang="cs-CZ" sz="1000" b="0" i="0" u="none" strike="noStrike" dirty="0">
                          <a:solidFill>
                            <a:srgbClr val="063E85"/>
                          </a:solidFill>
                          <a:effectLst/>
                          <a:latin typeface="+mn-lt"/>
                        </a:rPr>
                        <a:t>5 042 178</a:t>
                      </a:r>
                    </a:p>
                  </a:txBody>
                  <a:tcPr marL="108000" marR="108000" marT="9525" marB="0" anchor="ctr"/>
                </a:tc>
                <a:extLst>
                  <a:ext uri="{0D108BD9-81ED-4DB2-BD59-A6C34878D82A}">
                    <a16:rowId xmlns:a16="http://schemas.microsoft.com/office/drawing/2014/main" val="3183426949"/>
                  </a:ext>
                </a:extLst>
              </a:tr>
              <a:tr h="228265">
                <a:tc>
                  <a:txBody>
                    <a:bodyPr/>
                    <a:lstStyle/>
                    <a:p>
                      <a:pPr algn="ctr" fontAlgn="ctr"/>
                      <a:r>
                        <a:rPr lang="cs-CZ" sz="1000" b="0" i="0" u="none" strike="noStrike">
                          <a:solidFill>
                            <a:srgbClr val="063E85"/>
                          </a:solidFill>
                          <a:effectLst/>
                          <a:latin typeface="+mn-lt"/>
                        </a:rPr>
                        <a:t>2017</a:t>
                      </a:r>
                    </a:p>
                  </a:txBody>
                  <a:tcPr marL="108000" marR="108000" marT="9525" marB="0" anchor="ctr"/>
                </a:tc>
                <a:tc>
                  <a:txBody>
                    <a:bodyPr/>
                    <a:lstStyle/>
                    <a:p>
                      <a:pPr algn="ctr" fontAlgn="b"/>
                      <a:r>
                        <a:rPr lang="cs-CZ" sz="1000" b="0" i="0" u="none" strike="noStrike">
                          <a:solidFill>
                            <a:srgbClr val="063E85"/>
                          </a:solidFill>
                          <a:effectLst/>
                          <a:latin typeface="+mn-lt"/>
                        </a:rPr>
                        <a:t>9</a:t>
                      </a:r>
                    </a:p>
                  </a:txBody>
                  <a:tcPr marL="108000" marR="108000" marT="9525" marB="0" anchor="ctr"/>
                </a:tc>
                <a:tc>
                  <a:txBody>
                    <a:bodyPr/>
                    <a:lstStyle/>
                    <a:p>
                      <a:pPr algn="l" fontAlgn="b"/>
                      <a:r>
                        <a:rPr lang="cs-CZ" sz="1000" b="0" i="0" u="none" strike="noStrike">
                          <a:solidFill>
                            <a:srgbClr val="063E85"/>
                          </a:solidFill>
                          <a:effectLst/>
                          <a:latin typeface="+mn-lt"/>
                        </a:rPr>
                        <a:t>OK Benteler, oprava silnice</a:t>
                      </a:r>
                    </a:p>
                  </a:txBody>
                  <a:tcPr marL="108000" marR="108000" marT="9525" marB="0" anchor="ctr"/>
                </a:tc>
                <a:tc>
                  <a:txBody>
                    <a:bodyPr/>
                    <a:lstStyle/>
                    <a:p>
                      <a:pPr algn="r" fontAlgn="b"/>
                      <a:r>
                        <a:rPr lang="cs-CZ" sz="1000" b="0" i="0" u="none" strike="noStrike">
                          <a:solidFill>
                            <a:srgbClr val="063E85"/>
                          </a:solidFill>
                          <a:effectLst/>
                          <a:latin typeface="+mn-lt"/>
                        </a:rPr>
                        <a:t>0,200</a:t>
                      </a:r>
                    </a:p>
                  </a:txBody>
                  <a:tcPr marL="108000" marR="108000" marT="9525" marB="0" anchor="ctr"/>
                </a:tc>
                <a:tc>
                  <a:txBody>
                    <a:bodyPr/>
                    <a:lstStyle/>
                    <a:p>
                      <a:pPr algn="r" fontAlgn="b"/>
                      <a:r>
                        <a:rPr lang="cs-CZ" sz="1000" b="0" i="0" u="none" strike="noStrike" dirty="0">
                          <a:solidFill>
                            <a:srgbClr val="063E85"/>
                          </a:solidFill>
                          <a:effectLst/>
                          <a:latin typeface="+mn-lt"/>
                        </a:rPr>
                        <a:t>2 158 925</a:t>
                      </a:r>
                    </a:p>
                  </a:txBody>
                  <a:tcPr marL="108000" marR="108000" marT="9525" marB="0" anchor="ctr"/>
                </a:tc>
                <a:extLst>
                  <a:ext uri="{0D108BD9-81ED-4DB2-BD59-A6C34878D82A}">
                    <a16:rowId xmlns:a16="http://schemas.microsoft.com/office/drawing/2014/main" val="3703624216"/>
                  </a:ext>
                </a:extLst>
              </a:tr>
              <a:tr h="228265">
                <a:tc>
                  <a:txBody>
                    <a:bodyPr/>
                    <a:lstStyle/>
                    <a:p>
                      <a:pPr algn="ctr" fontAlgn="ctr"/>
                      <a:r>
                        <a:rPr lang="cs-CZ" sz="1000" b="0" i="0" u="none" strike="noStrike">
                          <a:solidFill>
                            <a:srgbClr val="063E85"/>
                          </a:solidFill>
                          <a:effectLst/>
                          <a:latin typeface="+mn-lt"/>
                        </a:rPr>
                        <a:t>2017</a:t>
                      </a:r>
                    </a:p>
                  </a:txBody>
                  <a:tcPr marL="108000" marR="108000" marT="9525" marB="0" anchor="ctr"/>
                </a:tc>
                <a:tc>
                  <a:txBody>
                    <a:bodyPr/>
                    <a:lstStyle/>
                    <a:p>
                      <a:pPr algn="ctr" fontAlgn="b"/>
                      <a:r>
                        <a:rPr lang="cs-CZ" sz="1000" b="0" i="0" u="none" strike="noStrike">
                          <a:solidFill>
                            <a:srgbClr val="063E85"/>
                          </a:solidFill>
                          <a:effectLst/>
                          <a:latin typeface="+mn-lt"/>
                        </a:rPr>
                        <a:t>13</a:t>
                      </a:r>
                    </a:p>
                  </a:txBody>
                  <a:tcPr marL="108000" marR="108000" marT="9525" marB="0" anchor="ctr"/>
                </a:tc>
                <a:tc>
                  <a:txBody>
                    <a:bodyPr/>
                    <a:lstStyle/>
                    <a:p>
                      <a:pPr algn="l" fontAlgn="b"/>
                      <a:r>
                        <a:rPr lang="cs-CZ" sz="1000" b="0" i="0" u="none" strike="noStrike">
                          <a:solidFill>
                            <a:srgbClr val="063E85"/>
                          </a:solidFill>
                          <a:effectLst/>
                          <a:latin typeface="+mn-lt"/>
                        </a:rPr>
                        <a:t>Jílové - Modrá k mostu 13-080</a:t>
                      </a:r>
                    </a:p>
                  </a:txBody>
                  <a:tcPr marL="108000" marR="108000" marT="9525" marB="0" anchor="ctr"/>
                </a:tc>
                <a:tc>
                  <a:txBody>
                    <a:bodyPr/>
                    <a:lstStyle/>
                    <a:p>
                      <a:pPr algn="r" fontAlgn="b"/>
                      <a:r>
                        <a:rPr lang="cs-CZ" sz="1000" b="0" i="0" u="none" strike="noStrike">
                          <a:solidFill>
                            <a:srgbClr val="063E85"/>
                          </a:solidFill>
                          <a:effectLst/>
                          <a:latin typeface="+mn-lt"/>
                        </a:rPr>
                        <a:t>2,250</a:t>
                      </a:r>
                    </a:p>
                  </a:txBody>
                  <a:tcPr marL="108000" marR="108000" marT="9525" marB="0" anchor="ctr"/>
                </a:tc>
                <a:tc>
                  <a:txBody>
                    <a:bodyPr/>
                    <a:lstStyle/>
                    <a:p>
                      <a:pPr algn="r" fontAlgn="b"/>
                      <a:r>
                        <a:rPr lang="cs-CZ" sz="1000" b="0" i="0" u="none" strike="noStrike" dirty="0">
                          <a:solidFill>
                            <a:srgbClr val="063E85"/>
                          </a:solidFill>
                          <a:effectLst/>
                          <a:latin typeface="+mn-lt"/>
                        </a:rPr>
                        <a:t>21 330 620</a:t>
                      </a:r>
                    </a:p>
                  </a:txBody>
                  <a:tcPr marL="108000" marR="108000" marT="9525" marB="0" anchor="ctr"/>
                </a:tc>
                <a:extLst>
                  <a:ext uri="{0D108BD9-81ED-4DB2-BD59-A6C34878D82A}">
                    <a16:rowId xmlns:a16="http://schemas.microsoft.com/office/drawing/2014/main" val="1971352185"/>
                  </a:ext>
                </a:extLst>
              </a:tr>
              <a:tr h="228265">
                <a:tc>
                  <a:txBody>
                    <a:bodyPr/>
                    <a:lstStyle/>
                    <a:p>
                      <a:pPr algn="ctr" fontAlgn="ctr"/>
                      <a:r>
                        <a:rPr lang="cs-CZ" sz="1000" b="0" i="0" u="none" strike="noStrike">
                          <a:solidFill>
                            <a:srgbClr val="063E85"/>
                          </a:solidFill>
                          <a:effectLst/>
                          <a:latin typeface="+mn-lt"/>
                        </a:rPr>
                        <a:t>2017</a:t>
                      </a:r>
                    </a:p>
                  </a:txBody>
                  <a:tcPr marL="108000" marR="108000" marT="9525" marB="0" anchor="ctr"/>
                </a:tc>
                <a:tc>
                  <a:txBody>
                    <a:bodyPr/>
                    <a:lstStyle/>
                    <a:p>
                      <a:pPr algn="ctr" fontAlgn="b"/>
                      <a:r>
                        <a:rPr lang="cs-CZ" sz="1000" b="0" i="0" u="none" strike="noStrike">
                          <a:solidFill>
                            <a:srgbClr val="063E85"/>
                          </a:solidFill>
                          <a:effectLst/>
                          <a:latin typeface="+mn-lt"/>
                        </a:rPr>
                        <a:t>13</a:t>
                      </a:r>
                    </a:p>
                  </a:txBody>
                  <a:tcPr marL="108000" marR="108000" marT="9525" marB="0" anchor="ctr"/>
                </a:tc>
                <a:tc>
                  <a:txBody>
                    <a:bodyPr/>
                    <a:lstStyle/>
                    <a:p>
                      <a:pPr algn="l" fontAlgn="b"/>
                      <a:r>
                        <a:rPr lang="cs-CZ" sz="1000" b="0" i="0" u="none" strike="noStrike">
                          <a:solidFill>
                            <a:srgbClr val="063E85"/>
                          </a:solidFill>
                          <a:effectLst/>
                          <a:latin typeface="+mn-lt"/>
                        </a:rPr>
                        <a:t>Děčín, ul. Kamenická</a:t>
                      </a:r>
                    </a:p>
                  </a:txBody>
                  <a:tcPr marL="108000" marR="108000" marT="9525" marB="0" anchor="ctr"/>
                </a:tc>
                <a:tc>
                  <a:txBody>
                    <a:bodyPr/>
                    <a:lstStyle/>
                    <a:p>
                      <a:pPr algn="r" fontAlgn="b"/>
                      <a:r>
                        <a:rPr lang="cs-CZ" sz="1000" b="0" i="0" u="none" strike="noStrike">
                          <a:solidFill>
                            <a:srgbClr val="063E85"/>
                          </a:solidFill>
                          <a:effectLst/>
                          <a:latin typeface="+mn-lt"/>
                        </a:rPr>
                        <a:t>0,635</a:t>
                      </a:r>
                    </a:p>
                  </a:txBody>
                  <a:tcPr marL="108000" marR="108000" marT="9525" marB="0" anchor="ctr"/>
                </a:tc>
                <a:tc>
                  <a:txBody>
                    <a:bodyPr/>
                    <a:lstStyle/>
                    <a:p>
                      <a:pPr algn="r" fontAlgn="b"/>
                      <a:r>
                        <a:rPr lang="cs-CZ" sz="1000" b="0" i="0" u="none" strike="noStrike" dirty="0">
                          <a:solidFill>
                            <a:srgbClr val="063E85"/>
                          </a:solidFill>
                          <a:effectLst/>
                          <a:latin typeface="+mn-lt"/>
                        </a:rPr>
                        <a:t>17 791 648</a:t>
                      </a:r>
                    </a:p>
                  </a:txBody>
                  <a:tcPr marL="108000" marR="108000" marT="9525" marB="0" anchor="ctr"/>
                </a:tc>
                <a:extLst>
                  <a:ext uri="{0D108BD9-81ED-4DB2-BD59-A6C34878D82A}">
                    <a16:rowId xmlns:a16="http://schemas.microsoft.com/office/drawing/2014/main" val="3355714359"/>
                  </a:ext>
                </a:extLst>
              </a:tr>
              <a:tr h="228265">
                <a:tc>
                  <a:txBody>
                    <a:bodyPr/>
                    <a:lstStyle/>
                    <a:p>
                      <a:pPr algn="ctr" fontAlgn="ctr"/>
                      <a:r>
                        <a:rPr lang="cs-CZ" sz="1000" b="0" i="0" u="none" strike="noStrike">
                          <a:solidFill>
                            <a:srgbClr val="063E85"/>
                          </a:solidFill>
                          <a:effectLst/>
                          <a:latin typeface="+mn-lt"/>
                        </a:rPr>
                        <a:t>2017</a:t>
                      </a:r>
                    </a:p>
                  </a:txBody>
                  <a:tcPr marL="108000" marR="108000" marT="9525" marB="0" anchor="ctr"/>
                </a:tc>
                <a:tc>
                  <a:txBody>
                    <a:bodyPr/>
                    <a:lstStyle/>
                    <a:p>
                      <a:pPr algn="ctr" fontAlgn="b"/>
                      <a:r>
                        <a:rPr lang="cs-CZ" sz="1000" b="0" i="0" u="none" strike="noStrike">
                          <a:solidFill>
                            <a:srgbClr val="063E85"/>
                          </a:solidFill>
                          <a:effectLst/>
                          <a:latin typeface="+mn-lt"/>
                        </a:rPr>
                        <a:t>62</a:t>
                      </a:r>
                    </a:p>
                  </a:txBody>
                  <a:tcPr marL="108000" marR="108000" marT="9525" marB="0" anchor="ctr"/>
                </a:tc>
                <a:tc>
                  <a:txBody>
                    <a:bodyPr/>
                    <a:lstStyle/>
                    <a:p>
                      <a:pPr algn="l" fontAlgn="b"/>
                      <a:r>
                        <a:rPr lang="cs-CZ" sz="1000" b="0" i="0" u="none" strike="noStrike">
                          <a:solidFill>
                            <a:srgbClr val="063E85"/>
                          </a:solidFill>
                          <a:effectLst/>
                          <a:latin typeface="+mn-lt"/>
                        </a:rPr>
                        <a:t>Děčín - Hřensko, zkapacitnění</a:t>
                      </a:r>
                    </a:p>
                  </a:txBody>
                  <a:tcPr marL="108000" marR="108000" marT="9525" marB="0" anchor="ctr"/>
                </a:tc>
                <a:tc>
                  <a:txBody>
                    <a:bodyPr/>
                    <a:lstStyle/>
                    <a:p>
                      <a:pPr algn="r" fontAlgn="b"/>
                      <a:r>
                        <a:rPr lang="cs-CZ" sz="1000" b="0" i="0" u="none" strike="noStrike">
                          <a:solidFill>
                            <a:srgbClr val="063E85"/>
                          </a:solidFill>
                          <a:effectLst/>
                          <a:latin typeface="+mn-lt"/>
                        </a:rPr>
                        <a:t>0,610</a:t>
                      </a:r>
                    </a:p>
                  </a:txBody>
                  <a:tcPr marL="108000" marR="108000" marT="9525" marB="0" anchor="ctr"/>
                </a:tc>
                <a:tc>
                  <a:txBody>
                    <a:bodyPr/>
                    <a:lstStyle/>
                    <a:p>
                      <a:pPr algn="r" fontAlgn="b"/>
                      <a:r>
                        <a:rPr lang="cs-CZ" sz="1000" b="0" i="0" u="none" strike="noStrike" dirty="0">
                          <a:solidFill>
                            <a:srgbClr val="063E85"/>
                          </a:solidFill>
                          <a:effectLst/>
                          <a:latin typeface="+mn-lt"/>
                        </a:rPr>
                        <a:t>17 744 526</a:t>
                      </a:r>
                    </a:p>
                  </a:txBody>
                  <a:tcPr marL="108000" marR="108000" marT="9525" marB="0" anchor="ctr"/>
                </a:tc>
                <a:extLst>
                  <a:ext uri="{0D108BD9-81ED-4DB2-BD59-A6C34878D82A}">
                    <a16:rowId xmlns:a16="http://schemas.microsoft.com/office/drawing/2014/main" val="4068143850"/>
                  </a:ext>
                </a:extLst>
              </a:tr>
              <a:tr h="228265">
                <a:tc>
                  <a:txBody>
                    <a:bodyPr/>
                    <a:lstStyle/>
                    <a:p>
                      <a:pPr algn="ctr" fontAlgn="ctr"/>
                      <a:r>
                        <a:rPr lang="cs-CZ" sz="1000" b="0" i="0" u="none" strike="noStrike">
                          <a:solidFill>
                            <a:srgbClr val="063E85"/>
                          </a:solidFill>
                          <a:effectLst/>
                          <a:latin typeface="+mn-lt"/>
                        </a:rPr>
                        <a:t>2018</a:t>
                      </a:r>
                    </a:p>
                  </a:txBody>
                  <a:tcPr marL="108000" marR="108000" marT="9525" marB="0" anchor="ctr"/>
                </a:tc>
                <a:tc>
                  <a:txBody>
                    <a:bodyPr/>
                    <a:lstStyle/>
                    <a:p>
                      <a:pPr algn="ctr" fontAlgn="b"/>
                      <a:r>
                        <a:rPr lang="cs-CZ" sz="1000" b="0" i="0" u="none" strike="noStrike">
                          <a:solidFill>
                            <a:srgbClr val="063E85"/>
                          </a:solidFill>
                          <a:effectLst/>
                          <a:latin typeface="+mn-lt"/>
                        </a:rPr>
                        <a:t>9</a:t>
                      </a:r>
                    </a:p>
                  </a:txBody>
                  <a:tcPr marL="108000" marR="108000" marT="9525" marB="0" anchor="ctr"/>
                </a:tc>
                <a:tc>
                  <a:txBody>
                    <a:bodyPr/>
                    <a:lstStyle/>
                    <a:p>
                      <a:pPr algn="l" fontAlgn="b"/>
                      <a:r>
                        <a:rPr lang="cs-CZ" sz="1000" b="0" i="0" u="none" strike="noStrike">
                          <a:solidFill>
                            <a:srgbClr val="063E85"/>
                          </a:solidFill>
                          <a:effectLst/>
                          <a:latin typeface="+mn-lt"/>
                        </a:rPr>
                        <a:t>Lesné - Jiřetín pod Jedlovou</a:t>
                      </a:r>
                    </a:p>
                  </a:txBody>
                  <a:tcPr marL="108000" marR="108000" marT="9525" marB="0" anchor="ctr"/>
                </a:tc>
                <a:tc>
                  <a:txBody>
                    <a:bodyPr/>
                    <a:lstStyle/>
                    <a:p>
                      <a:pPr algn="r" fontAlgn="b"/>
                      <a:r>
                        <a:rPr lang="cs-CZ" sz="1000" b="0" i="0" u="none" strike="noStrike">
                          <a:solidFill>
                            <a:srgbClr val="063E85"/>
                          </a:solidFill>
                          <a:effectLst/>
                          <a:latin typeface="+mn-lt"/>
                        </a:rPr>
                        <a:t>0,830</a:t>
                      </a:r>
                    </a:p>
                  </a:txBody>
                  <a:tcPr marL="108000" marR="108000" marT="9525" marB="0" anchor="ctr"/>
                </a:tc>
                <a:tc>
                  <a:txBody>
                    <a:bodyPr/>
                    <a:lstStyle/>
                    <a:p>
                      <a:pPr algn="r" fontAlgn="b"/>
                      <a:r>
                        <a:rPr lang="cs-CZ" sz="1000" b="0" i="0" u="none" strike="noStrike" dirty="0">
                          <a:solidFill>
                            <a:srgbClr val="063E85"/>
                          </a:solidFill>
                          <a:effectLst/>
                          <a:latin typeface="+mn-lt"/>
                        </a:rPr>
                        <a:t>10 060 312</a:t>
                      </a:r>
                    </a:p>
                  </a:txBody>
                  <a:tcPr marL="108000" marR="108000" marT="9525" marB="0" anchor="ctr"/>
                </a:tc>
                <a:extLst>
                  <a:ext uri="{0D108BD9-81ED-4DB2-BD59-A6C34878D82A}">
                    <a16:rowId xmlns:a16="http://schemas.microsoft.com/office/drawing/2014/main" val="4250316033"/>
                  </a:ext>
                </a:extLst>
              </a:tr>
              <a:tr h="228265">
                <a:tc>
                  <a:txBody>
                    <a:bodyPr/>
                    <a:lstStyle/>
                    <a:p>
                      <a:pPr algn="ctr" fontAlgn="ctr"/>
                      <a:r>
                        <a:rPr lang="cs-CZ" sz="1000" b="0" i="0" u="none" strike="noStrike">
                          <a:solidFill>
                            <a:srgbClr val="063E85"/>
                          </a:solidFill>
                          <a:effectLst/>
                          <a:latin typeface="+mn-lt"/>
                        </a:rPr>
                        <a:t>2018</a:t>
                      </a:r>
                    </a:p>
                  </a:txBody>
                  <a:tcPr marL="108000" marR="108000" marT="9525" marB="0" anchor="ctr"/>
                </a:tc>
                <a:tc>
                  <a:txBody>
                    <a:bodyPr/>
                    <a:lstStyle/>
                    <a:p>
                      <a:pPr algn="ctr" fontAlgn="b"/>
                      <a:r>
                        <a:rPr lang="cs-CZ" sz="1000" b="0" i="0" u="none" strike="noStrike">
                          <a:solidFill>
                            <a:srgbClr val="063E85"/>
                          </a:solidFill>
                          <a:effectLst/>
                          <a:latin typeface="+mn-lt"/>
                        </a:rPr>
                        <a:t>13</a:t>
                      </a:r>
                    </a:p>
                  </a:txBody>
                  <a:tcPr marL="108000" marR="108000" marT="9525" marB="0" anchor="ctr"/>
                </a:tc>
                <a:tc>
                  <a:txBody>
                    <a:bodyPr/>
                    <a:lstStyle/>
                    <a:p>
                      <a:pPr algn="l" fontAlgn="b"/>
                      <a:r>
                        <a:rPr lang="cs-CZ" sz="1000" b="0" i="0" u="none" strike="noStrike">
                          <a:solidFill>
                            <a:srgbClr val="063E85"/>
                          </a:solidFill>
                          <a:effectLst/>
                          <a:latin typeface="+mn-lt"/>
                        </a:rPr>
                        <a:t>Martiněves - Děčín</a:t>
                      </a:r>
                    </a:p>
                  </a:txBody>
                  <a:tcPr marL="108000" marR="108000" marT="9525" marB="0" anchor="ctr"/>
                </a:tc>
                <a:tc>
                  <a:txBody>
                    <a:bodyPr/>
                    <a:lstStyle/>
                    <a:p>
                      <a:pPr algn="r" fontAlgn="b"/>
                      <a:r>
                        <a:rPr lang="cs-CZ" sz="1000" b="0" i="0" u="none" strike="noStrike">
                          <a:solidFill>
                            <a:srgbClr val="063E85"/>
                          </a:solidFill>
                          <a:effectLst/>
                          <a:latin typeface="+mn-lt"/>
                        </a:rPr>
                        <a:t>0,426</a:t>
                      </a:r>
                    </a:p>
                  </a:txBody>
                  <a:tcPr marL="108000" marR="108000" marT="9525" marB="0" anchor="ctr"/>
                </a:tc>
                <a:tc>
                  <a:txBody>
                    <a:bodyPr/>
                    <a:lstStyle/>
                    <a:p>
                      <a:pPr algn="r" fontAlgn="b"/>
                      <a:r>
                        <a:rPr lang="cs-CZ" sz="1000" b="0" i="0" u="none" strike="noStrike" dirty="0">
                          <a:solidFill>
                            <a:srgbClr val="063E85"/>
                          </a:solidFill>
                          <a:effectLst/>
                          <a:latin typeface="+mn-lt"/>
                        </a:rPr>
                        <a:t>11 056 954</a:t>
                      </a:r>
                    </a:p>
                  </a:txBody>
                  <a:tcPr marL="108000" marR="108000" marT="9525" marB="0" anchor="ctr"/>
                </a:tc>
                <a:extLst>
                  <a:ext uri="{0D108BD9-81ED-4DB2-BD59-A6C34878D82A}">
                    <a16:rowId xmlns:a16="http://schemas.microsoft.com/office/drawing/2014/main" val="1401771999"/>
                  </a:ext>
                </a:extLst>
              </a:tr>
              <a:tr h="228265">
                <a:tc>
                  <a:txBody>
                    <a:bodyPr/>
                    <a:lstStyle/>
                    <a:p>
                      <a:pPr algn="ctr" fontAlgn="ctr"/>
                      <a:r>
                        <a:rPr lang="cs-CZ" sz="1000" b="0" i="0" u="none" strike="noStrike">
                          <a:solidFill>
                            <a:srgbClr val="063E85"/>
                          </a:solidFill>
                          <a:effectLst/>
                          <a:latin typeface="+mn-lt"/>
                        </a:rPr>
                        <a:t>2018</a:t>
                      </a:r>
                    </a:p>
                  </a:txBody>
                  <a:tcPr marL="108000" marR="108000" marT="9525" marB="0" anchor="ctr"/>
                </a:tc>
                <a:tc>
                  <a:txBody>
                    <a:bodyPr/>
                    <a:lstStyle/>
                    <a:p>
                      <a:pPr algn="ctr" fontAlgn="b"/>
                      <a:r>
                        <a:rPr lang="cs-CZ" sz="1000" b="0" i="0" u="none" strike="noStrike">
                          <a:solidFill>
                            <a:srgbClr val="063E85"/>
                          </a:solidFill>
                          <a:effectLst/>
                          <a:latin typeface="+mn-lt"/>
                        </a:rPr>
                        <a:t>13</a:t>
                      </a:r>
                    </a:p>
                  </a:txBody>
                  <a:tcPr marL="108000" marR="108000" marT="9525" marB="0" anchor="ctr"/>
                </a:tc>
                <a:tc>
                  <a:txBody>
                    <a:bodyPr/>
                    <a:lstStyle/>
                    <a:p>
                      <a:pPr algn="l" fontAlgn="b"/>
                      <a:r>
                        <a:rPr lang="en-US" sz="1000" b="0" i="0" u="none" strike="noStrike">
                          <a:solidFill>
                            <a:srgbClr val="063E85"/>
                          </a:solidFill>
                          <a:effectLst/>
                          <a:latin typeface="+mn-lt"/>
                        </a:rPr>
                        <a:t>Děčín, most ev.č. 13-083</a:t>
                      </a:r>
                    </a:p>
                  </a:txBody>
                  <a:tcPr marL="108000" marR="108000" marT="9525" marB="0" anchor="ctr"/>
                </a:tc>
                <a:tc>
                  <a:txBody>
                    <a:bodyPr/>
                    <a:lstStyle/>
                    <a:p>
                      <a:pPr algn="r" fontAlgn="b"/>
                      <a:r>
                        <a:rPr lang="cs-CZ" sz="1000" b="0" i="0" u="none" strike="noStrike">
                          <a:solidFill>
                            <a:srgbClr val="063E85"/>
                          </a:solidFill>
                          <a:effectLst/>
                          <a:latin typeface="+mn-lt"/>
                        </a:rPr>
                        <a:t>0,010</a:t>
                      </a:r>
                    </a:p>
                  </a:txBody>
                  <a:tcPr marL="108000" marR="108000" marT="9525" marB="0" anchor="ctr"/>
                </a:tc>
                <a:tc>
                  <a:txBody>
                    <a:bodyPr/>
                    <a:lstStyle/>
                    <a:p>
                      <a:pPr algn="r" fontAlgn="b"/>
                      <a:r>
                        <a:rPr lang="cs-CZ" sz="1000" b="0" i="0" u="none" strike="noStrike" dirty="0">
                          <a:solidFill>
                            <a:srgbClr val="063E85"/>
                          </a:solidFill>
                          <a:effectLst/>
                          <a:latin typeface="+mn-lt"/>
                        </a:rPr>
                        <a:t>16 824 410</a:t>
                      </a:r>
                    </a:p>
                  </a:txBody>
                  <a:tcPr marL="108000" marR="108000" marT="9525" marB="0" anchor="ctr"/>
                </a:tc>
                <a:extLst>
                  <a:ext uri="{0D108BD9-81ED-4DB2-BD59-A6C34878D82A}">
                    <a16:rowId xmlns:a16="http://schemas.microsoft.com/office/drawing/2014/main" val="3737767304"/>
                  </a:ext>
                </a:extLst>
              </a:tr>
              <a:tr h="228265">
                <a:tc>
                  <a:txBody>
                    <a:bodyPr/>
                    <a:lstStyle/>
                    <a:p>
                      <a:pPr algn="ctr" fontAlgn="ctr"/>
                      <a:r>
                        <a:rPr lang="cs-CZ" sz="1000" b="0" i="0" u="none" strike="noStrike">
                          <a:solidFill>
                            <a:srgbClr val="063E85"/>
                          </a:solidFill>
                          <a:effectLst/>
                          <a:latin typeface="+mn-lt"/>
                        </a:rPr>
                        <a:t>2018</a:t>
                      </a:r>
                    </a:p>
                  </a:txBody>
                  <a:tcPr marL="108000" marR="108000" marT="9525" marB="0" anchor="ctr"/>
                </a:tc>
                <a:tc>
                  <a:txBody>
                    <a:bodyPr/>
                    <a:lstStyle/>
                    <a:p>
                      <a:pPr algn="ctr" fontAlgn="b"/>
                      <a:r>
                        <a:rPr lang="cs-CZ" sz="1000" b="0" i="0" u="none" strike="noStrike">
                          <a:solidFill>
                            <a:srgbClr val="063E85"/>
                          </a:solidFill>
                          <a:effectLst/>
                          <a:latin typeface="+mn-lt"/>
                        </a:rPr>
                        <a:t>13</a:t>
                      </a:r>
                    </a:p>
                  </a:txBody>
                  <a:tcPr marL="108000" marR="108000" marT="9525" marB="0" anchor="ctr"/>
                </a:tc>
                <a:tc>
                  <a:txBody>
                    <a:bodyPr/>
                    <a:lstStyle/>
                    <a:p>
                      <a:pPr algn="l" fontAlgn="b"/>
                      <a:r>
                        <a:rPr lang="cs-CZ" sz="1000" b="0" i="0" u="none" strike="noStrike">
                          <a:solidFill>
                            <a:srgbClr val="063E85"/>
                          </a:solidFill>
                          <a:effectLst/>
                          <a:latin typeface="+mn-lt"/>
                        </a:rPr>
                        <a:t>Ludvíkovice - Huntířov</a:t>
                      </a:r>
                    </a:p>
                  </a:txBody>
                  <a:tcPr marL="108000" marR="108000" marT="9525" marB="0" anchor="ctr"/>
                </a:tc>
                <a:tc>
                  <a:txBody>
                    <a:bodyPr/>
                    <a:lstStyle/>
                    <a:p>
                      <a:pPr algn="r" fontAlgn="b"/>
                      <a:r>
                        <a:rPr lang="cs-CZ" sz="1000" b="0" i="0" u="none" strike="noStrike">
                          <a:solidFill>
                            <a:srgbClr val="063E85"/>
                          </a:solidFill>
                          <a:effectLst/>
                          <a:latin typeface="+mn-lt"/>
                        </a:rPr>
                        <a:t>0,738</a:t>
                      </a:r>
                    </a:p>
                  </a:txBody>
                  <a:tcPr marL="108000" marR="108000" marT="9525" marB="0" anchor="ctr"/>
                </a:tc>
                <a:tc>
                  <a:txBody>
                    <a:bodyPr/>
                    <a:lstStyle/>
                    <a:p>
                      <a:pPr algn="r" fontAlgn="b"/>
                      <a:r>
                        <a:rPr lang="cs-CZ" sz="1000" b="0" i="0" u="none" strike="noStrike" dirty="0">
                          <a:solidFill>
                            <a:srgbClr val="063E85"/>
                          </a:solidFill>
                          <a:effectLst/>
                          <a:latin typeface="+mn-lt"/>
                        </a:rPr>
                        <a:t>11 056 954</a:t>
                      </a:r>
                    </a:p>
                  </a:txBody>
                  <a:tcPr marL="108000" marR="108000" marT="9525" marB="0" anchor="ctr"/>
                </a:tc>
                <a:extLst>
                  <a:ext uri="{0D108BD9-81ED-4DB2-BD59-A6C34878D82A}">
                    <a16:rowId xmlns:a16="http://schemas.microsoft.com/office/drawing/2014/main" val="572504963"/>
                  </a:ext>
                </a:extLst>
              </a:tr>
              <a:tr h="228265">
                <a:tc>
                  <a:txBody>
                    <a:bodyPr/>
                    <a:lstStyle/>
                    <a:p>
                      <a:pPr algn="ctr" fontAlgn="ctr"/>
                      <a:r>
                        <a:rPr lang="cs-CZ" sz="1000" b="0" i="0" u="none" strike="noStrike">
                          <a:solidFill>
                            <a:srgbClr val="063E85"/>
                          </a:solidFill>
                          <a:effectLst/>
                          <a:latin typeface="+mn-lt"/>
                        </a:rPr>
                        <a:t>2018</a:t>
                      </a:r>
                    </a:p>
                  </a:txBody>
                  <a:tcPr marL="108000" marR="108000" marT="9525" marB="0" anchor="ctr"/>
                </a:tc>
                <a:tc>
                  <a:txBody>
                    <a:bodyPr/>
                    <a:lstStyle/>
                    <a:p>
                      <a:pPr algn="ctr" fontAlgn="b"/>
                      <a:r>
                        <a:rPr lang="cs-CZ" sz="1000" b="0" i="0" u="none" strike="noStrike">
                          <a:solidFill>
                            <a:srgbClr val="063E85"/>
                          </a:solidFill>
                          <a:effectLst/>
                          <a:latin typeface="+mn-lt"/>
                        </a:rPr>
                        <a:t>13</a:t>
                      </a:r>
                    </a:p>
                  </a:txBody>
                  <a:tcPr marL="108000" marR="108000" marT="9525" marB="0" anchor="ctr"/>
                </a:tc>
                <a:tc>
                  <a:txBody>
                    <a:bodyPr/>
                    <a:lstStyle/>
                    <a:p>
                      <a:pPr algn="l" fontAlgn="b"/>
                      <a:r>
                        <a:rPr lang="cs-CZ" sz="1000" b="0" i="0" u="none" strike="noStrike">
                          <a:solidFill>
                            <a:srgbClr val="063E85"/>
                          </a:solidFill>
                          <a:effectLst/>
                          <a:latin typeface="+mn-lt"/>
                        </a:rPr>
                        <a:t>Veselé</a:t>
                      </a:r>
                    </a:p>
                  </a:txBody>
                  <a:tcPr marL="108000" marR="108000" marT="9525" marB="0" anchor="ctr"/>
                </a:tc>
                <a:tc>
                  <a:txBody>
                    <a:bodyPr/>
                    <a:lstStyle/>
                    <a:p>
                      <a:pPr algn="r" fontAlgn="b"/>
                      <a:r>
                        <a:rPr lang="cs-CZ" sz="1000" b="0" i="0" u="none" strike="noStrike">
                          <a:solidFill>
                            <a:srgbClr val="063E85"/>
                          </a:solidFill>
                          <a:effectLst/>
                          <a:latin typeface="+mn-lt"/>
                        </a:rPr>
                        <a:t>0,680</a:t>
                      </a:r>
                    </a:p>
                  </a:txBody>
                  <a:tcPr marL="108000" marR="108000" marT="9525" marB="0" anchor="ctr"/>
                </a:tc>
                <a:tc>
                  <a:txBody>
                    <a:bodyPr/>
                    <a:lstStyle/>
                    <a:p>
                      <a:pPr algn="r" fontAlgn="b"/>
                      <a:r>
                        <a:rPr lang="cs-CZ" sz="1000" b="0" i="0" u="none" strike="noStrike" dirty="0">
                          <a:solidFill>
                            <a:srgbClr val="063E85"/>
                          </a:solidFill>
                          <a:effectLst/>
                          <a:latin typeface="+mn-lt"/>
                        </a:rPr>
                        <a:t>16 552 183</a:t>
                      </a:r>
                    </a:p>
                  </a:txBody>
                  <a:tcPr marL="108000" marR="108000" marT="9525" marB="0" anchor="ctr"/>
                </a:tc>
                <a:extLst>
                  <a:ext uri="{0D108BD9-81ED-4DB2-BD59-A6C34878D82A}">
                    <a16:rowId xmlns:a16="http://schemas.microsoft.com/office/drawing/2014/main" val="3146756359"/>
                  </a:ext>
                </a:extLst>
              </a:tr>
              <a:tr h="228265">
                <a:tc>
                  <a:txBody>
                    <a:bodyPr/>
                    <a:lstStyle/>
                    <a:p>
                      <a:pPr algn="ctr" fontAlgn="ctr"/>
                      <a:r>
                        <a:rPr lang="cs-CZ" sz="1000" b="0" i="0" u="none" strike="noStrike">
                          <a:solidFill>
                            <a:srgbClr val="063E85"/>
                          </a:solidFill>
                          <a:effectLst/>
                          <a:latin typeface="+mn-lt"/>
                        </a:rPr>
                        <a:t>2018</a:t>
                      </a:r>
                    </a:p>
                  </a:txBody>
                  <a:tcPr marL="108000" marR="108000" marT="9525" marB="0" anchor="ctr"/>
                </a:tc>
                <a:tc>
                  <a:txBody>
                    <a:bodyPr/>
                    <a:lstStyle/>
                    <a:p>
                      <a:pPr algn="ctr" fontAlgn="b"/>
                      <a:r>
                        <a:rPr lang="cs-CZ" sz="1000" b="0" i="0" u="none" strike="noStrike">
                          <a:solidFill>
                            <a:srgbClr val="063E85"/>
                          </a:solidFill>
                          <a:effectLst/>
                          <a:latin typeface="+mn-lt"/>
                        </a:rPr>
                        <a:t>13</a:t>
                      </a:r>
                    </a:p>
                  </a:txBody>
                  <a:tcPr marL="108000" marR="108000" marT="9525" marB="0" anchor="ctr"/>
                </a:tc>
                <a:tc>
                  <a:txBody>
                    <a:bodyPr/>
                    <a:lstStyle/>
                    <a:p>
                      <a:pPr algn="l" fontAlgn="b"/>
                      <a:r>
                        <a:rPr lang="cs-CZ" sz="1000" b="0" i="0" u="none" strike="noStrike">
                          <a:solidFill>
                            <a:srgbClr val="063E85"/>
                          </a:solidFill>
                          <a:effectLst/>
                          <a:latin typeface="+mn-lt"/>
                        </a:rPr>
                        <a:t>H. Kamenice, mezi přejezdy</a:t>
                      </a:r>
                    </a:p>
                  </a:txBody>
                  <a:tcPr marL="108000" marR="108000" marT="9525" marB="0" anchor="ctr"/>
                </a:tc>
                <a:tc>
                  <a:txBody>
                    <a:bodyPr/>
                    <a:lstStyle/>
                    <a:p>
                      <a:pPr algn="r" fontAlgn="b"/>
                      <a:r>
                        <a:rPr lang="cs-CZ" sz="1000" b="0" i="0" u="none" strike="noStrike">
                          <a:solidFill>
                            <a:srgbClr val="063E85"/>
                          </a:solidFill>
                          <a:effectLst/>
                          <a:latin typeface="+mn-lt"/>
                        </a:rPr>
                        <a:t>0,174</a:t>
                      </a:r>
                    </a:p>
                  </a:txBody>
                  <a:tcPr marL="108000" marR="108000" marT="9525" marB="0" anchor="ctr"/>
                </a:tc>
                <a:tc>
                  <a:txBody>
                    <a:bodyPr/>
                    <a:lstStyle/>
                    <a:p>
                      <a:pPr algn="r" fontAlgn="b"/>
                      <a:r>
                        <a:rPr lang="cs-CZ" sz="1000" b="0" i="0" u="none" strike="noStrike" dirty="0">
                          <a:solidFill>
                            <a:srgbClr val="063E85"/>
                          </a:solidFill>
                          <a:effectLst/>
                          <a:latin typeface="+mn-lt"/>
                        </a:rPr>
                        <a:t>2 543 280</a:t>
                      </a:r>
                    </a:p>
                  </a:txBody>
                  <a:tcPr marL="108000" marR="108000" marT="9525" marB="0" anchor="ctr"/>
                </a:tc>
                <a:extLst>
                  <a:ext uri="{0D108BD9-81ED-4DB2-BD59-A6C34878D82A}">
                    <a16:rowId xmlns:a16="http://schemas.microsoft.com/office/drawing/2014/main" val="3563678919"/>
                  </a:ext>
                </a:extLst>
              </a:tr>
              <a:tr h="228265">
                <a:tc>
                  <a:txBody>
                    <a:bodyPr/>
                    <a:lstStyle/>
                    <a:p>
                      <a:pPr algn="ctr" fontAlgn="ctr"/>
                      <a:r>
                        <a:rPr lang="cs-CZ" sz="1000" b="0" i="0" u="none" strike="noStrike">
                          <a:solidFill>
                            <a:srgbClr val="063E85"/>
                          </a:solidFill>
                          <a:effectLst/>
                          <a:latin typeface="+mn-lt"/>
                        </a:rPr>
                        <a:t>2018</a:t>
                      </a:r>
                    </a:p>
                  </a:txBody>
                  <a:tcPr marL="108000" marR="108000" marT="9525" marB="0" anchor="ctr"/>
                </a:tc>
                <a:tc>
                  <a:txBody>
                    <a:bodyPr/>
                    <a:lstStyle/>
                    <a:p>
                      <a:pPr algn="ctr" fontAlgn="b"/>
                      <a:r>
                        <a:rPr lang="cs-CZ" sz="1000" b="0" i="0" u="none" strike="noStrike">
                          <a:solidFill>
                            <a:srgbClr val="063E85"/>
                          </a:solidFill>
                          <a:effectLst/>
                          <a:latin typeface="+mn-lt"/>
                        </a:rPr>
                        <a:t>62</a:t>
                      </a:r>
                    </a:p>
                  </a:txBody>
                  <a:tcPr marL="108000" marR="108000" marT="9525" marB="0" anchor="ctr"/>
                </a:tc>
                <a:tc>
                  <a:txBody>
                    <a:bodyPr/>
                    <a:lstStyle/>
                    <a:p>
                      <a:pPr algn="l" fontAlgn="b"/>
                      <a:r>
                        <a:rPr lang="pl-PL" sz="1000" b="0" i="0" u="none" strike="noStrike">
                          <a:solidFill>
                            <a:srgbClr val="063E85"/>
                          </a:solidFill>
                          <a:effectLst/>
                          <a:latin typeface="+mn-lt"/>
                        </a:rPr>
                        <a:t>hr. okresu Děčín - k mostu 62-013</a:t>
                      </a:r>
                    </a:p>
                  </a:txBody>
                  <a:tcPr marL="108000" marR="108000" marT="9525" marB="0" anchor="ctr"/>
                </a:tc>
                <a:tc>
                  <a:txBody>
                    <a:bodyPr/>
                    <a:lstStyle/>
                    <a:p>
                      <a:pPr algn="r" fontAlgn="b"/>
                      <a:r>
                        <a:rPr lang="cs-CZ" sz="1000" b="0" i="0" u="none" strike="noStrike">
                          <a:solidFill>
                            <a:srgbClr val="063E85"/>
                          </a:solidFill>
                          <a:effectLst/>
                          <a:latin typeface="+mn-lt"/>
                        </a:rPr>
                        <a:t>2,225</a:t>
                      </a:r>
                    </a:p>
                  </a:txBody>
                  <a:tcPr marL="108000" marR="108000" marT="9525" marB="0" anchor="ctr"/>
                </a:tc>
                <a:tc>
                  <a:txBody>
                    <a:bodyPr/>
                    <a:lstStyle/>
                    <a:p>
                      <a:pPr algn="r" fontAlgn="b"/>
                      <a:r>
                        <a:rPr lang="cs-CZ" sz="1000" b="0" i="0" u="none" strike="noStrike" dirty="0">
                          <a:solidFill>
                            <a:srgbClr val="063E85"/>
                          </a:solidFill>
                          <a:effectLst/>
                          <a:latin typeface="+mn-lt"/>
                        </a:rPr>
                        <a:t>21 448 519</a:t>
                      </a:r>
                    </a:p>
                  </a:txBody>
                  <a:tcPr marL="108000" marR="108000" marT="9525" marB="0" anchor="ctr"/>
                </a:tc>
                <a:extLst>
                  <a:ext uri="{0D108BD9-81ED-4DB2-BD59-A6C34878D82A}">
                    <a16:rowId xmlns:a16="http://schemas.microsoft.com/office/drawing/2014/main" val="3976374811"/>
                  </a:ext>
                </a:extLst>
              </a:tr>
              <a:tr h="228265">
                <a:tc>
                  <a:txBody>
                    <a:bodyPr/>
                    <a:lstStyle/>
                    <a:p>
                      <a:pPr algn="ctr" fontAlgn="ctr"/>
                      <a:r>
                        <a:rPr lang="cs-CZ" sz="1000" b="0" i="0" u="none" strike="noStrike">
                          <a:solidFill>
                            <a:srgbClr val="063E85"/>
                          </a:solidFill>
                          <a:effectLst/>
                          <a:latin typeface="+mn-lt"/>
                        </a:rPr>
                        <a:t>2018</a:t>
                      </a:r>
                    </a:p>
                  </a:txBody>
                  <a:tcPr marL="108000" marR="108000" marT="9525" marB="0" anchor="ctr"/>
                </a:tc>
                <a:tc>
                  <a:txBody>
                    <a:bodyPr/>
                    <a:lstStyle/>
                    <a:p>
                      <a:pPr algn="ctr" fontAlgn="b"/>
                      <a:r>
                        <a:rPr lang="cs-CZ" sz="1000" b="0" i="0" u="none" strike="noStrike">
                          <a:solidFill>
                            <a:srgbClr val="063E85"/>
                          </a:solidFill>
                          <a:effectLst/>
                          <a:latin typeface="+mn-lt"/>
                        </a:rPr>
                        <a:t>62</a:t>
                      </a:r>
                    </a:p>
                  </a:txBody>
                  <a:tcPr marL="108000" marR="108000" marT="9525" marB="0" anchor="ctr"/>
                </a:tc>
                <a:tc>
                  <a:txBody>
                    <a:bodyPr/>
                    <a:lstStyle/>
                    <a:p>
                      <a:pPr algn="l" fontAlgn="b"/>
                      <a:r>
                        <a:rPr lang="cs-CZ" sz="1000" b="0" i="0" u="none" strike="noStrike">
                          <a:solidFill>
                            <a:srgbClr val="063E85"/>
                          </a:solidFill>
                          <a:effectLst/>
                          <a:latin typeface="+mn-lt"/>
                        </a:rPr>
                        <a:t>Choratice - Malšovice, oprava silnice</a:t>
                      </a:r>
                    </a:p>
                  </a:txBody>
                  <a:tcPr marL="108000" marR="108000" marT="9525" marB="0" anchor="ctr"/>
                </a:tc>
                <a:tc>
                  <a:txBody>
                    <a:bodyPr/>
                    <a:lstStyle/>
                    <a:p>
                      <a:pPr algn="r" fontAlgn="b"/>
                      <a:r>
                        <a:rPr lang="cs-CZ" sz="1000" b="0" i="0" u="none" strike="noStrike">
                          <a:solidFill>
                            <a:srgbClr val="063E85"/>
                          </a:solidFill>
                          <a:effectLst/>
                          <a:latin typeface="+mn-lt"/>
                        </a:rPr>
                        <a:t>1,730</a:t>
                      </a:r>
                    </a:p>
                  </a:txBody>
                  <a:tcPr marL="108000" marR="108000" marT="9525" marB="0" anchor="ctr"/>
                </a:tc>
                <a:tc>
                  <a:txBody>
                    <a:bodyPr/>
                    <a:lstStyle/>
                    <a:p>
                      <a:pPr algn="r" fontAlgn="b"/>
                      <a:r>
                        <a:rPr lang="cs-CZ" sz="1000" b="0" i="0" u="none" strike="noStrike" dirty="0">
                          <a:solidFill>
                            <a:srgbClr val="063E85"/>
                          </a:solidFill>
                          <a:effectLst/>
                          <a:latin typeface="+mn-lt"/>
                        </a:rPr>
                        <a:t>13 596 567</a:t>
                      </a:r>
                    </a:p>
                  </a:txBody>
                  <a:tcPr marL="108000" marR="108000" marT="9525" marB="0" anchor="ctr"/>
                </a:tc>
                <a:extLst>
                  <a:ext uri="{0D108BD9-81ED-4DB2-BD59-A6C34878D82A}">
                    <a16:rowId xmlns:a16="http://schemas.microsoft.com/office/drawing/2014/main" val="3484734244"/>
                  </a:ext>
                </a:extLst>
              </a:tr>
              <a:tr h="228265">
                <a:tc>
                  <a:txBody>
                    <a:bodyPr/>
                    <a:lstStyle/>
                    <a:p>
                      <a:pPr algn="ctr" fontAlgn="ctr"/>
                      <a:r>
                        <a:rPr lang="cs-CZ" sz="1000" b="0" i="0" u="none" strike="noStrike">
                          <a:solidFill>
                            <a:srgbClr val="063E85"/>
                          </a:solidFill>
                          <a:effectLst/>
                          <a:latin typeface="+mn-lt"/>
                        </a:rPr>
                        <a:t>2018</a:t>
                      </a:r>
                    </a:p>
                  </a:txBody>
                  <a:tcPr marL="108000" marR="108000" marT="9525" marB="0" anchor="ctr"/>
                </a:tc>
                <a:tc>
                  <a:txBody>
                    <a:bodyPr/>
                    <a:lstStyle/>
                    <a:p>
                      <a:pPr algn="ctr" fontAlgn="b"/>
                      <a:r>
                        <a:rPr lang="cs-CZ" sz="1000" b="0" i="0" u="none" strike="noStrike">
                          <a:solidFill>
                            <a:srgbClr val="063E85"/>
                          </a:solidFill>
                          <a:effectLst/>
                          <a:latin typeface="+mn-lt"/>
                        </a:rPr>
                        <a:t>62</a:t>
                      </a:r>
                    </a:p>
                  </a:txBody>
                  <a:tcPr marL="108000" marR="108000" marT="9525" marB="0" anchor="ctr"/>
                </a:tc>
                <a:tc>
                  <a:txBody>
                    <a:bodyPr/>
                    <a:lstStyle/>
                    <a:p>
                      <a:pPr algn="l" fontAlgn="b"/>
                      <a:r>
                        <a:rPr lang="cs-CZ" sz="1000" b="0" i="0" u="none" strike="noStrike" dirty="0">
                          <a:solidFill>
                            <a:srgbClr val="063E85"/>
                          </a:solidFill>
                          <a:effectLst/>
                          <a:latin typeface="+mn-lt"/>
                        </a:rPr>
                        <a:t>Děčín - </a:t>
                      </a:r>
                      <a:r>
                        <a:rPr lang="cs-CZ" sz="1000" b="0" i="0" u="none" strike="noStrike" dirty="0" err="1">
                          <a:solidFill>
                            <a:srgbClr val="063E85"/>
                          </a:solidFill>
                          <a:effectLst/>
                          <a:latin typeface="+mn-lt"/>
                        </a:rPr>
                        <a:t>Vilsnice</a:t>
                      </a:r>
                      <a:endParaRPr lang="cs-CZ" sz="1000" b="0" i="0" u="none" strike="noStrike" dirty="0">
                        <a:solidFill>
                          <a:srgbClr val="063E85"/>
                        </a:solidFill>
                        <a:effectLst/>
                        <a:latin typeface="+mn-lt"/>
                      </a:endParaRPr>
                    </a:p>
                  </a:txBody>
                  <a:tcPr marL="108000" marR="108000" marT="9525" marB="0" anchor="ctr"/>
                </a:tc>
                <a:tc>
                  <a:txBody>
                    <a:bodyPr/>
                    <a:lstStyle/>
                    <a:p>
                      <a:pPr algn="r" fontAlgn="b"/>
                      <a:r>
                        <a:rPr lang="cs-CZ" sz="1000" b="0" i="0" u="none" strike="noStrike">
                          <a:solidFill>
                            <a:srgbClr val="063E85"/>
                          </a:solidFill>
                          <a:effectLst/>
                          <a:latin typeface="+mn-lt"/>
                        </a:rPr>
                        <a:t>1,358</a:t>
                      </a:r>
                    </a:p>
                  </a:txBody>
                  <a:tcPr marL="108000" marR="108000" marT="9525" marB="0" anchor="ctr"/>
                </a:tc>
                <a:tc>
                  <a:txBody>
                    <a:bodyPr/>
                    <a:lstStyle/>
                    <a:p>
                      <a:pPr algn="r" fontAlgn="b"/>
                      <a:r>
                        <a:rPr lang="cs-CZ" sz="1000" b="0" i="0" u="none" strike="noStrike" dirty="0">
                          <a:solidFill>
                            <a:srgbClr val="063E85"/>
                          </a:solidFill>
                          <a:effectLst/>
                          <a:latin typeface="+mn-lt"/>
                        </a:rPr>
                        <a:t>149 988 000</a:t>
                      </a:r>
                    </a:p>
                  </a:txBody>
                  <a:tcPr marL="108000" marR="108000" marT="9525" marB="0" anchor="ctr"/>
                </a:tc>
                <a:extLst>
                  <a:ext uri="{0D108BD9-81ED-4DB2-BD59-A6C34878D82A}">
                    <a16:rowId xmlns:a16="http://schemas.microsoft.com/office/drawing/2014/main" val="1326937022"/>
                  </a:ext>
                </a:extLst>
              </a:tr>
              <a:tr h="228265">
                <a:tc>
                  <a:txBody>
                    <a:bodyPr/>
                    <a:lstStyle/>
                    <a:p>
                      <a:pPr algn="ctr" fontAlgn="ctr"/>
                      <a:r>
                        <a:rPr lang="cs-CZ" sz="1000" b="0" i="0" u="none" strike="noStrike">
                          <a:solidFill>
                            <a:srgbClr val="063E85"/>
                          </a:solidFill>
                          <a:effectLst/>
                          <a:latin typeface="+mn-lt"/>
                        </a:rPr>
                        <a:t>2018</a:t>
                      </a:r>
                    </a:p>
                  </a:txBody>
                  <a:tcPr marL="108000" marR="108000" marT="9525" marB="0" anchor="ctr"/>
                </a:tc>
                <a:tc>
                  <a:txBody>
                    <a:bodyPr/>
                    <a:lstStyle/>
                    <a:p>
                      <a:pPr algn="ctr" fontAlgn="b"/>
                      <a:r>
                        <a:rPr lang="cs-CZ" sz="1000" b="0" i="0" u="none" strike="noStrike">
                          <a:solidFill>
                            <a:srgbClr val="063E85"/>
                          </a:solidFill>
                          <a:effectLst/>
                          <a:latin typeface="+mn-lt"/>
                        </a:rPr>
                        <a:t>62</a:t>
                      </a:r>
                    </a:p>
                  </a:txBody>
                  <a:tcPr marL="108000" marR="108000" marT="9525" marB="0" anchor="ctr"/>
                </a:tc>
                <a:tc>
                  <a:txBody>
                    <a:bodyPr/>
                    <a:lstStyle/>
                    <a:p>
                      <a:pPr algn="l" fontAlgn="b"/>
                      <a:r>
                        <a:rPr lang="cs-CZ" sz="1000" b="0" i="0" u="none" strike="noStrike">
                          <a:solidFill>
                            <a:srgbClr val="063E85"/>
                          </a:solidFill>
                          <a:effectLst/>
                          <a:latin typeface="+mn-lt"/>
                        </a:rPr>
                        <a:t>Děčín, OK Pohraniční - 28. října</a:t>
                      </a:r>
                    </a:p>
                  </a:txBody>
                  <a:tcPr marL="108000" marR="108000" marT="9525" marB="0" anchor="ctr"/>
                </a:tc>
                <a:tc>
                  <a:txBody>
                    <a:bodyPr/>
                    <a:lstStyle/>
                    <a:p>
                      <a:pPr algn="r" fontAlgn="b"/>
                      <a:r>
                        <a:rPr lang="cs-CZ" sz="1000" b="0" i="0" u="none" strike="noStrike">
                          <a:solidFill>
                            <a:srgbClr val="063E85"/>
                          </a:solidFill>
                          <a:effectLst/>
                          <a:latin typeface="+mn-lt"/>
                        </a:rPr>
                        <a:t>0,239</a:t>
                      </a:r>
                    </a:p>
                  </a:txBody>
                  <a:tcPr marL="108000" marR="108000" marT="9525" marB="0" anchor="ctr"/>
                </a:tc>
                <a:tc>
                  <a:txBody>
                    <a:bodyPr/>
                    <a:lstStyle/>
                    <a:p>
                      <a:pPr algn="r" fontAlgn="b"/>
                      <a:r>
                        <a:rPr lang="cs-CZ" sz="1000" b="0" i="0" u="none" strike="noStrike" dirty="0">
                          <a:solidFill>
                            <a:srgbClr val="063E85"/>
                          </a:solidFill>
                          <a:effectLst/>
                          <a:latin typeface="+mn-lt"/>
                        </a:rPr>
                        <a:t>2 840 548</a:t>
                      </a:r>
                    </a:p>
                  </a:txBody>
                  <a:tcPr marL="108000" marR="108000" marT="9525" marB="0" anchor="ctr"/>
                </a:tc>
                <a:extLst>
                  <a:ext uri="{0D108BD9-81ED-4DB2-BD59-A6C34878D82A}">
                    <a16:rowId xmlns:a16="http://schemas.microsoft.com/office/drawing/2014/main" val="1799383319"/>
                  </a:ext>
                </a:extLst>
              </a:tr>
              <a:tr h="228265">
                <a:tc>
                  <a:txBody>
                    <a:bodyPr/>
                    <a:lstStyle/>
                    <a:p>
                      <a:pPr algn="ctr" fontAlgn="ctr"/>
                      <a:r>
                        <a:rPr lang="cs-CZ" sz="1000" b="0" i="0" u="none" strike="noStrike">
                          <a:solidFill>
                            <a:srgbClr val="063E85"/>
                          </a:solidFill>
                          <a:effectLst/>
                          <a:latin typeface="+mn-lt"/>
                        </a:rPr>
                        <a:t>2018</a:t>
                      </a:r>
                    </a:p>
                  </a:txBody>
                  <a:tcPr marL="108000" marR="108000" marT="9525" marB="0" anchor="ctr"/>
                </a:tc>
                <a:tc>
                  <a:txBody>
                    <a:bodyPr/>
                    <a:lstStyle/>
                    <a:p>
                      <a:pPr algn="ctr" fontAlgn="b"/>
                      <a:r>
                        <a:rPr lang="cs-CZ" sz="1000" b="0" i="0" u="none" strike="noStrike" dirty="0">
                          <a:solidFill>
                            <a:srgbClr val="063E85"/>
                          </a:solidFill>
                          <a:effectLst/>
                          <a:latin typeface="+mn-lt"/>
                        </a:rPr>
                        <a:t>62</a:t>
                      </a:r>
                    </a:p>
                  </a:txBody>
                  <a:tcPr marL="108000" marR="108000" marT="9525" marB="0" anchor="ctr"/>
                </a:tc>
                <a:tc>
                  <a:txBody>
                    <a:bodyPr/>
                    <a:lstStyle/>
                    <a:p>
                      <a:pPr algn="l" fontAlgn="b"/>
                      <a:r>
                        <a:rPr lang="cs-CZ" sz="1000" b="0" i="0" u="none" strike="noStrike">
                          <a:solidFill>
                            <a:srgbClr val="063E85"/>
                          </a:solidFill>
                          <a:effectLst/>
                          <a:latin typeface="+mn-lt"/>
                        </a:rPr>
                        <a:t>Děčín - Loubí - točna BUS (extravilán)</a:t>
                      </a:r>
                    </a:p>
                  </a:txBody>
                  <a:tcPr marL="108000" marR="108000" marT="9525" marB="0" anchor="ctr"/>
                </a:tc>
                <a:tc>
                  <a:txBody>
                    <a:bodyPr/>
                    <a:lstStyle/>
                    <a:p>
                      <a:pPr algn="r" fontAlgn="b"/>
                      <a:r>
                        <a:rPr lang="cs-CZ" sz="1000" b="0" i="0" u="none" strike="noStrike">
                          <a:solidFill>
                            <a:srgbClr val="063E85"/>
                          </a:solidFill>
                          <a:effectLst/>
                          <a:latin typeface="+mn-lt"/>
                        </a:rPr>
                        <a:t>1,278</a:t>
                      </a:r>
                    </a:p>
                  </a:txBody>
                  <a:tcPr marL="108000" marR="108000" marT="9525" marB="0" anchor="ctr"/>
                </a:tc>
                <a:tc>
                  <a:txBody>
                    <a:bodyPr/>
                    <a:lstStyle/>
                    <a:p>
                      <a:pPr algn="l" fontAlgn="b"/>
                      <a:r>
                        <a:rPr lang="cs-CZ" sz="1000" b="0" i="0" u="none" strike="noStrike" dirty="0">
                          <a:solidFill>
                            <a:srgbClr val="063E85"/>
                          </a:solidFill>
                          <a:effectLst/>
                          <a:latin typeface="+mn-lt"/>
                        </a:rPr>
                        <a:t> </a:t>
                      </a:r>
                    </a:p>
                  </a:txBody>
                  <a:tcPr marL="108000" marR="108000" marT="9525" marB="0" anchor="ctr"/>
                </a:tc>
                <a:extLst>
                  <a:ext uri="{0D108BD9-81ED-4DB2-BD59-A6C34878D82A}">
                    <a16:rowId xmlns:a16="http://schemas.microsoft.com/office/drawing/2014/main" val="1897833109"/>
                  </a:ext>
                </a:extLst>
              </a:tr>
              <a:tr h="228265">
                <a:tc>
                  <a:txBody>
                    <a:bodyPr/>
                    <a:lstStyle/>
                    <a:p>
                      <a:pPr algn="ctr" fontAlgn="ctr"/>
                      <a:r>
                        <a:rPr lang="cs-CZ" sz="1000" b="0" i="0" u="none" strike="noStrike">
                          <a:solidFill>
                            <a:srgbClr val="063E85"/>
                          </a:solidFill>
                          <a:effectLst/>
                          <a:latin typeface="+mn-lt"/>
                        </a:rPr>
                        <a:t>2019</a:t>
                      </a:r>
                    </a:p>
                  </a:txBody>
                  <a:tcPr marL="108000" marR="108000" marT="9525" marB="0" anchor="ctr"/>
                </a:tc>
                <a:tc>
                  <a:txBody>
                    <a:bodyPr/>
                    <a:lstStyle/>
                    <a:p>
                      <a:pPr algn="ctr" fontAlgn="b"/>
                      <a:r>
                        <a:rPr lang="cs-CZ" sz="1000" b="0" i="0" u="none" strike="noStrike" dirty="0">
                          <a:solidFill>
                            <a:srgbClr val="063E85"/>
                          </a:solidFill>
                          <a:effectLst/>
                          <a:latin typeface="+mn-lt"/>
                        </a:rPr>
                        <a:t>9</a:t>
                      </a:r>
                    </a:p>
                  </a:txBody>
                  <a:tcPr marL="108000" marR="108000" marT="9525" marB="0" anchor="ctr"/>
                </a:tc>
                <a:tc>
                  <a:txBody>
                    <a:bodyPr/>
                    <a:lstStyle/>
                    <a:p>
                      <a:pPr algn="l" fontAlgn="b"/>
                      <a:r>
                        <a:rPr lang="cs-CZ" sz="1000" b="0" i="0" u="none" strike="noStrike">
                          <a:solidFill>
                            <a:srgbClr val="063E85"/>
                          </a:solidFill>
                          <a:effectLst/>
                          <a:latin typeface="+mn-lt"/>
                        </a:rPr>
                        <a:t>Šébr - Lesné - Studánka</a:t>
                      </a:r>
                    </a:p>
                  </a:txBody>
                  <a:tcPr marL="108000" marR="108000" marT="9525" marB="0" anchor="ctr"/>
                </a:tc>
                <a:tc>
                  <a:txBody>
                    <a:bodyPr/>
                    <a:lstStyle/>
                    <a:p>
                      <a:pPr algn="r" fontAlgn="b"/>
                      <a:r>
                        <a:rPr lang="cs-CZ" sz="1000" b="0" i="0" u="none" strike="noStrike">
                          <a:solidFill>
                            <a:srgbClr val="063E85"/>
                          </a:solidFill>
                          <a:effectLst/>
                          <a:latin typeface="+mn-lt"/>
                        </a:rPr>
                        <a:t>2,900</a:t>
                      </a:r>
                    </a:p>
                  </a:txBody>
                  <a:tcPr marL="108000" marR="108000" marT="9525" marB="0" anchor="ctr"/>
                </a:tc>
                <a:tc>
                  <a:txBody>
                    <a:bodyPr/>
                    <a:lstStyle/>
                    <a:p>
                      <a:pPr algn="r" fontAlgn="b"/>
                      <a:r>
                        <a:rPr lang="cs-CZ" sz="1000" b="0" i="0" u="none" strike="noStrike" dirty="0">
                          <a:solidFill>
                            <a:srgbClr val="063E85"/>
                          </a:solidFill>
                          <a:effectLst/>
                          <a:latin typeface="+mn-lt"/>
                        </a:rPr>
                        <a:t>30 717 426</a:t>
                      </a:r>
                    </a:p>
                  </a:txBody>
                  <a:tcPr marL="108000" marR="108000" marT="9525" marB="0" anchor="ctr"/>
                </a:tc>
                <a:extLst>
                  <a:ext uri="{0D108BD9-81ED-4DB2-BD59-A6C34878D82A}">
                    <a16:rowId xmlns:a16="http://schemas.microsoft.com/office/drawing/2014/main" val="1097342128"/>
                  </a:ext>
                </a:extLst>
              </a:tr>
              <a:tr h="228265">
                <a:tc>
                  <a:txBody>
                    <a:bodyPr/>
                    <a:lstStyle/>
                    <a:p>
                      <a:pPr algn="ctr" fontAlgn="ctr"/>
                      <a:r>
                        <a:rPr lang="cs-CZ" sz="1000" b="0" i="0" u="none" strike="noStrike" dirty="0">
                          <a:solidFill>
                            <a:srgbClr val="063E85"/>
                          </a:solidFill>
                          <a:effectLst/>
                          <a:latin typeface="+mn-lt"/>
                        </a:rPr>
                        <a:t>2019</a:t>
                      </a:r>
                    </a:p>
                  </a:txBody>
                  <a:tcPr marL="108000" marR="108000" marT="0" marB="0" anchor="ctr"/>
                </a:tc>
                <a:tc>
                  <a:txBody>
                    <a:bodyPr/>
                    <a:lstStyle/>
                    <a:p>
                      <a:pPr algn="ctr" fontAlgn="b"/>
                      <a:r>
                        <a:rPr lang="cs-CZ" sz="1000" b="0" i="0" u="none" strike="noStrike" dirty="0">
                          <a:solidFill>
                            <a:srgbClr val="063E85"/>
                          </a:solidFill>
                          <a:effectLst/>
                          <a:latin typeface="+mn-lt"/>
                        </a:rPr>
                        <a:t>9</a:t>
                      </a:r>
                    </a:p>
                  </a:txBody>
                  <a:tcPr marL="108000" marR="108000" marT="0" marB="0" anchor="ctr"/>
                </a:tc>
                <a:tc>
                  <a:txBody>
                    <a:bodyPr/>
                    <a:lstStyle/>
                    <a:p>
                      <a:pPr algn="l" fontAlgn="b"/>
                      <a:r>
                        <a:rPr lang="cs-CZ" sz="1000" b="0" i="0" u="none" strike="noStrike" dirty="0">
                          <a:solidFill>
                            <a:srgbClr val="063E85"/>
                          </a:solidFill>
                          <a:effectLst/>
                          <a:latin typeface="+mn-lt"/>
                        </a:rPr>
                        <a:t>celniště - st. Hranice</a:t>
                      </a:r>
                    </a:p>
                  </a:txBody>
                  <a:tcPr marL="108000" marR="108000" marT="0" marB="0" anchor="ctr"/>
                </a:tc>
                <a:tc>
                  <a:txBody>
                    <a:bodyPr/>
                    <a:lstStyle/>
                    <a:p>
                      <a:pPr algn="r" fontAlgn="b"/>
                      <a:r>
                        <a:rPr lang="cs-CZ" sz="1000" b="0" i="0" u="none" strike="noStrike" dirty="0">
                          <a:solidFill>
                            <a:srgbClr val="063E85"/>
                          </a:solidFill>
                          <a:effectLst/>
                          <a:latin typeface="+mn-lt"/>
                        </a:rPr>
                        <a:t>0,903</a:t>
                      </a:r>
                    </a:p>
                  </a:txBody>
                  <a:tcPr marL="108000" marR="108000" marT="0" marB="0" anchor="ctr"/>
                </a:tc>
                <a:tc>
                  <a:txBody>
                    <a:bodyPr/>
                    <a:lstStyle/>
                    <a:p>
                      <a:pPr algn="r" fontAlgn="b"/>
                      <a:r>
                        <a:rPr lang="cs-CZ" sz="1000" b="0" i="0" u="none" strike="noStrike" dirty="0">
                          <a:solidFill>
                            <a:srgbClr val="063E85"/>
                          </a:solidFill>
                          <a:effectLst/>
                          <a:latin typeface="+mn-lt"/>
                        </a:rPr>
                        <a:t>5 318 891</a:t>
                      </a:r>
                    </a:p>
                  </a:txBody>
                  <a:tcPr marL="108000" marR="108000" marT="0" marB="0" anchor="ctr"/>
                </a:tc>
                <a:extLst>
                  <a:ext uri="{0D108BD9-81ED-4DB2-BD59-A6C34878D82A}">
                    <a16:rowId xmlns:a16="http://schemas.microsoft.com/office/drawing/2014/main" val="2135810995"/>
                  </a:ext>
                </a:extLst>
              </a:tr>
            </a:tbl>
          </a:graphicData>
        </a:graphic>
      </p:graphicFrame>
      <p:graphicFrame>
        <p:nvGraphicFramePr>
          <p:cNvPr id="5" name="Tabulka 2">
            <a:extLst>
              <a:ext uri="{FF2B5EF4-FFF2-40B4-BE49-F238E27FC236}">
                <a16:creationId xmlns:a16="http://schemas.microsoft.com/office/drawing/2014/main" id="{E6FC9840-C344-48F2-BC4A-984051EDE603}"/>
              </a:ext>
            </a:extLst>
          </p:cNvPr>
          <p:cNvGraphicFramePr>
            <a:graphicFrameLocks/>
          </p:cNvGraphicFramePr>
          <p:nvPr>
            <p:extLst>
              <p:ext uri="{D42A27DB-BD31-4B8C-83A1-F6EECF244321}">
                <p14:modId xmlns:p14="http://schemas.microsoft.com/office/powerpoint/2010/main" val="394319295"/>
              </p:ext>
            </p:extLst>
          </p:nvPr>
        </p:nvGraphicFramePr>
        <p:xfrm>
          <a:off x="520700" y="1130494"/>
          <a:ext cx="9650415" cy="5478360"/>
        </p:xfrm>
        <a:graphic>
          <a:graphicData uri="http://schemas.openxmlformats.org/drawingml/2006/table">
            <a:tbl>
              <a:tblPr firstRow="1" bandRow="1">
                <a:tableStyleId>{5C22544A-7EE6-4342-B048-85BDC9FD1C3A}</a:tableStyleId>
              </a:tblPr>
              <a:tblGrid>
                <a:gridCol w="1081220">
                  <a:extLst>
                    <a:ext uri="{9D8B030D-6E8A-4147-A177-3AD203B41FA5}">
                      <a16:colId xmlns:a16="http://schemas.microsoft.com/office/drawing/2014/main" val="1375320738"/>
                    </a:ext>
                  </a:extLst>
                </a:gridCol>
                <a:gridCol w="1038153">
                  <a:extLst>
                    <a:ext uri="{9D8B030D-6E8A-4147-A177-3AD203B41FA5}">
                      <a16:colId xmlns:a16="http://schemas.microsoft.com/office/drawing/2014/main" val="2677912933"/>
                    </a:ext>
                  </a:extLst>
                </a:gridCol>
                <a:gridCol w="5067014">
                  <a:extLst>
                    <a:ext uri="{9D8B030D-6E8A-4147-A177-3AD203B41FA5}">
                      <a16:colId xmlns:a16="http://schemas.microsoft.com/office/drawing/2014/main" val="2940595246"/>
                    </a:ext>
                  </a:extLst>
                </a:gridCol>
                <a:gridCol w="1127531">
                  <a:extLst>
                    <a:ext uri="{9D8B030D-6E8A-4147-A177-3AD203B41FA5}">
                      <a16:colId xmlns:a16="http://schemas.microsoft.com/office/drawing/2014/main" val="2443837911"/>
                    </a:ext>
                  </a:extLst>
                </a:gridCol>
                <a:gridCol w="1336497">
                  <a:extLst>
                    <a:ext uri="{9D8B030D-6E8A-4147-A177-3AD203B41FA5}">
                      <a16:colId xmlns:a16="http://schemas.microsoft.com/office/drawing/2014/main" val="460129761"/>
                    </a:ext>
                  </a:extLst>
                </a:gridCol>
              </a:tblGrid>
              <a:tr h="228265">
                <a:tc>
                  <a:txBody>
                    <a:bodyPr/>
                    <a:lstStyle/>
                    <a:p>
                      <a:pPr algn="ctr" fontAlgn="ctr"/>
                      <a:r>
                        <a:rPr lang="cs-CZ" sz="1000" b="1" i="0" u="none" strike="noStrike" dirty="0">
                          <a:solidFill>
                            <a:schemeClr val="bg1"/>
                          </a:solidFill>
                          <a:effectLst/>
                          <a:latin typeface="+mn-lt"/>
                        </a:rPr>
                        <a:t>Rok realizace</a:t>
                      </a:r>
                    </a:p>
                  </a:txBody>
                  <a:tcPr marL="108000" marR="108000" marT="9525" marB="0" anchor="ctr"/>
                </a:tc>
                <a:tc>
                  <a:txBody>
                    <a:bodyPr/>
                    <a:lstStyle/>
                    <a:p>
                      <a:pPr algn="ctr" fontAlgn="ctr"/>
                      <a:r>
                        <a:rPr lang="cs-CZ" sz="1000" b="1" i="0" u="none" strike="noStrike" dirty="0">
                          <a:solidFill>
                            <a:schemeClr val="bg1"/>
                          </a:solidFill>
                          <a:effectLst/>
                          <a:latin typeface="+mn-lt"/>
                        </a:rPr>
                        <a:t>Číslo silnice</a:t>
                      </a:r>
                    </a:p>
                  </a:txBody>
                  <a:tcPr marL="108000" marR="108000" marT="9525" marB="0" anchor="ctr"/>
                </a:tc>
                <a:tc>
                  <a:txBody>
                    <a:bodyPr/>
                    <a:lstStyle/>
                    <a:p>
                      <a:pPr algn="ctr" fontAlgn="ctr"/>
                      <a:r>
                        <a:rPr lang="cs-CZ" sz="1000" b="1" i="0" u="none" strike="noStrike" dirty="0">
                          <a:solidFill>
                            <a:schemeClr val="bg1"/>
                          </a:solidFill>
                          <a:effectLst/>
                          <a:latin typeface="+mn-lt"/>
                        </a:rPr>
                        <a:t>Název akce</a:t>
                      </a:r>
                    </a:p>
                  </a:txBody>
                  <a:tcPr marL="108000" marR="108000" marT="9525" marB="0" anchor="ctr"/>
                </a:tc>
                <a:tc>
                  <a:txBody>
                    <a:bodyPr/>
                    <a:lstStyle/>
                    <a:p>
                      <a:pPr algn="ctr" fontAlgn="ctr"/>
                      <a:r>
                        <a:rPr lang="cs-CZ" sz="1000" b="1" i="0" u="none" strike="noStrike" dirty="0">
                          <a:solidFill>
                            <a:schemeClr val="bg1"/>
                          </a:solidFill>
                          <a:effectLst/>
                          <a:latin typeface="+mn-lt"/>
                        </a:rPr>
                        <a:t>Délka úseku</a:t>
                      </a:r>
                    </a:p>
                  </a:txBody>
                  <a:tcPr marL="108000" marR="108000" marT="9525" marB="0" anchor="ctr"/>
                </a:tc>
                <a:tc>
                  <a:txBody>
                    <a:bodyPr/>
                    <a:lstStyle/>
                    <a:p>
                      <a:pPr algn="ctr" fontAlgn="ctr"/>
                      <a:r>
                        <a:rPr lang="cs-CZ" sz="1000" b="1" i="0" u="none" strike="noStrike" dirty="0">
                          <a:solidFill>
                            <a:schemeClr val="bg1"/>
                          </a:solidFill>
                          <a:effectLst/>
                          <a:latin typeface="+mn-lt"/>
                        </a:rPr>
                        <a:t>Cena vč. DPH </a:t>
                      </a:r>
                    </a:p>
                  </a:txBody>
                  <a:tcPr marL="108000" marR="108000" marT="9525" marB="0" anchor="ctr"/>
                </a:tc>
                <a:extLst>
                  <a:ext uri="{0D108BD9-81ED-4DB2-BD59-A6C34878D82A}">
                    <a16:rowId xmlns:a16="http://schemas.microsoft.com/office/drawing/2014/main" val="1972602638"/>
                  </a:ext>
                </a:extLst>
              </a:tr>
              <a:tr h="228265">
                <a:tc>
                  <a:txBody>
                    <a:bodyPr/>
                    <a:lstStyle/>
                    <a:p>
                      <a:pPr algn="ctr" fontAlgn="ctr"/>
                      <a:r>
                        <a:rPr lang="cs-CZ" sz="1000" b="0" i="0" u="none" strike="noStrike" dirty="0">
                          <a:solidFill>
                            <a:srgbClr val="063E85"/>
                          </a:solidFill>
                          <a:effectLst/>
                          <a:latin typeface="+mn-lt"/>
                        </a:rPr>
                        <a:t>2020</a:t>
                      </a:r>
                    </a:p>
                  </a:txBody>
                  <a:tcPr marL="108000" marR="108000" marT="0" marB="0" anchor="ctr"/>
                </a:tc>
                <a:tc>
                  <a:txBody>
                    <a:bodyPr/>
                    <a:lstStyle/>
                    <a:p>
                      <a:pPr algn="ctr" fontAlgn="b"/>
                      <a:r>
                        <a:rPr lang="cs-CZ" sz="1000" b="0" i="0" u="none" strike="noStrike">
                          <a:solidFill>
                            <a:srgbClr val="063E85"/>
                          </a:solidFill>
                          <a:effectLst/>
                          <a:latin typeface="+mn-lt"/>
                        </a:rPr>
                        <a:t>9</a:t>
                      </a:r>
                    </a:p>
                  </a:txBody>
                  <a:tcPr marL="108000" marR="108000" marT="0" marB="0" anchor="ctr"/>
                </a:tc>
                <a:tc>
                  <a:txBody>
                    <a:bodyPr/>
                    <a:lstStyle/>
                    <a:p>
                      <a:pPr algn="l" fontAlgn="b"/>
                      <a:r>
                        <a:rPr lang="cs-CZ" sz="1000" b="0" i="0" u="none" strike="noStrike" dirty="0">
                          <a:solidFill>
                            <a:srgbClr val="063E85"/>
                          </a:solidFill>
                          <a:effectLst/>
                          <a:latin typeface="+mn-lt"/>
                        </a:rPr>
                        <a:t>Instalace bezpečnostních protismykových úprav (červená)</a:t>
                      </a:r>
                    </a:p>
                  </a:txBody>
                  <a:tcPr marL="108000" marR="108000" marT="0" marB="0" anchor="ctr"/>
                </a:tc>
                <a:tc>
                  <a:txBody>
                    <a:bodyPr/>
                    <a:lstStyle/>
                    <a:p>
                      <a:pPr algn="r" fontAlgn="b"/>
                      <a:r>
                        <a:rPr lang="cs-CZ" sz="1000" b="0" i="0" u="none" strike="noStrike" dirty="0">
                          <a:solidFill>
                            <a:srgbClr val="063E85"/>
                          </a:solidFill>
                          <a:effectLst/>
                          <a:latin typeface="+mn-lt"/>
                        </a:rPr>
                        <a:t>0,200</a:t>
                      </a:r>
                    </a:p>
                  </a:txBody>
                  <a:tcPr marL="108000" marR="108000" marT="0" marB="0" anchor="ctr"/>
                </a:tc>
                <a:tc>
                  <a:txBody>
                    <a:bodyPr/>
                    <a:lstStyle/>
                    <a:p>
                      <a:pPr algn="r" fontAlgn="b"/>
                      <a:r>
                        <a:rPr lang="cs-CZ" sz="1000" b="0" i="0" u="none" strike="noStrike" dirty="0">
                          <a:solidFill>
                            <a:srgbClr val="063E85"/>
                          </a:solidFill>
                          <a:effectLst/>
                          <a:latin typeface="+mn-lt"/>
                        </a:rPr>
                        <a:t>6 764 624</a:t>
                      </a:r>
                    </a:p>
                  </a:txBody>
                  <a:tcPr marL="108000" marR="108000" marT="0" marB="0" anchor="ctr"/>
                </a:tc>
                <a:extLst>
                  <a:ext uri="{0D108BD9-81ED-4DB2-BD59-A6C34878D82A}">
                    <a16:rowId xmlns:a16="http://schemas.microsoft.com/office/drawing/2014/main" val="2655652249"/>
                  </a:ext>
                </a:extLst>
              </a:tr>
              <a:tr h="228265">
                <a:tc>
                  <a:txBody>
                    <a:bodyPr/>
                    <a:lstStyle/>
                    <a:p>
                      <a:pPr algn="ctr" fontAlgn="ctr"/>
                      <a:r>
                        <a:rPr lang="cs-CZ" sz="1000" b="0" i="0" u="none" strike="noStrike" dirty="0">
                          <a:solidFill>
                            <a:srgbClr val="063E85"/>
                          </a:solidFill>
                          <a:effectLst/>
                          <a:latin typeface="+mn-lt"/>
                        </a:rPr>
                        <a:t>2020</a:t>
                      </a:r>
                    </a:p>
                  </a:txBody>
                  <a:tcPr marL="108000" marR="108000" marT="0" marB="0" anchor="ctr"/>
                </a:tc>
                <a:tc>
                  <a:txBody>
                    <a:bodyPr/>
                    <a:lstStyle/>
                    <a:p>
                      <a:pPr algn="ctr" fontAlgn="b"/>
                      <a:r>
                        <a:rPr lang="cs-CZ" sz="1000" b="0" i="0" u="none" strike="noStrike" dirty="0">
                          <a:solidFill>
                            <a:srgbClr val="063E85"/>
                          </a:solidFill>
                          <a:effectLst/>
                          <a:latin typeface="+mn-lt"/>
                        </a:rPr>
                        <a:t>9</a:t>
                      </a:r>
                    </a:p>
                  </a:txBody>
                  <a:tcPr marL="108000" marR="108000" marT="0" marB="0" anchor="ctr"/>
                </a:tc>
                <a:tc>
                  <a:txBody>
                    <a:bodyPr/>
                    <a:lstStyle/>
                    <a:p>
                      <a:pPr algn="l" fontAlgn="b"/>
                      <a:r>
                        <a:rPr lang="en-US" sz="1000" b="0" i="0" u="none" strike="noStrike">
                          <a:solidFill>
                            <a:srgbClr val="063E85"/>
                          </a:solidFill>
                          <a:effectLst/>
                          <a:latin typeface="+mn-lt"/>
                        </a:rPr>
                        <a:t>Lesné, most ev. č. 9-062 most přes potok</a:t>
                      </a:r>
                    </a:p>
                  </a:txBody>
                  <a:tcPr marL="108000" marR="108000" marT="0" marB="0" anchor="ctr"/>
                </a:tc>
                <a:tc>
                  <a:txBody>
                    <a:bodyPr/>
                    <a:lstStyle/>
                    <a:p>
                      <a:pPr algn="r" fontAlgn="b"/>
                      <a:r>
                        <a:rPr lang="cs-CZ" sz="1000" b="0" i="0" u="none" strike="noStrike">
                          <a:solidFill>
                            <a:srgbClr val="063E85"/>
                          </a:solidFill>
                          <a:effectLst/>
                          <a:latin typeface="+mn-lt"/>
                        </a:rPr>
                        <a:t>0,000</a:t>
                      </a:r>
                    </a:p>
                  </a:txBody>
                  <a:tcPr marL="108000" marR="108000" marT="0" marB="0" anchor="ctr"/>
                </a:tc>
                <a:tc>
                  <a:txBody>
                    <a:bodyPr/>
                    <a:lstStyle/>
                    <a:p>
                      <a:pPr algn="r" fontAlgn="b"/>
                      <a:r>
                        <a:rPr lang="cs-CZ" sz="1000" b="0" i="0" u="none" strike="noStrike" dirty="0">
                          <a:solidFill>
                            <a:srgbClr val="063E85"/>
                          </a:solidFill>
                          <a:effectLst/>
                          <a:latin typeface="+mn-lt"/>
                        </a:rPr>
                        <a:t>259 355</a:t>
                      </a:r>
                    </a:p>
                  </a:txBody>
                  <a:tcPr marL="108000" marR="108000" marT="0" marB="0" anchor="ctr"/>
                </a:tc>
                <a:extLst>
                  <a:ext uri="{0D108BD9-81ED-4DB2-BD59-A6C34878D82A}">
                    <a16:rowId xmlns:a16="http://schemas.microsoft.com/office/drawing/2014/main" val="2978333418"/>
                  </a:ext>
                </a:extLst>
              </a:tr>
              <a:tr h="228265">
                <a:tc>
                  <a:txBody>
                    <a:bodyPr/>
                    <a:lstStyle/>
                    <a:p>
                      <a:pPr algn="ctr" fontAlgn="ctr"/>
                      <a:r>
                        <a:rPr lang="cs-CZ" sz="1000" b="0" i="0" u="none" strike="noStrike">
                          <a:solidFill>
                            <a:srgbClr val="063E85"/>
                          </a:solidFill>
                          <a:effectLst/>
                          <a:latin typeface="+mn-lt"/>
                        </a:rPr>
                        <a:t>2020</a:t>
                      </a:r>
                    </a:p>
                  </a:txBody>
                  <a:tcPr marL="108000" marR="108000" marT="0" marB="0" anchor="ctr"/>
                </a:tc>
                <a:tc>
                  <a:txBody>
                    <a:bodyPr/>
                    <a:lstStyle/>
                    <a:p>
                      <a:pPr algn="ctr" fontAlgn="b"/>
                      <a:r>
                        <a:rPr lang="cs-CZ" sz="1000" b="0" i="0" u="none" strike="noStrike" dirty="0">
                          <a:solidFill>
                            <a:srgbClr val="063E85"/>
                          </a:solidFill>
                          <a:effectLst/>
                          <a:latin typeface="+mn-lt"/>
                        </a:rPr>
                        <a:t>13</a:t>
                      </a:r>
                    </a:p>
                  </a:txBody>
                  <a:tcPr marL="108000" marR="108000" marT="0" marB="0" anchor="ctr"/>
                </a:tc>
                <a:tc>
                  <a:txBody>
                    <a:bodyPr/>
                    <a:lstStyle/>
                    <a:p>
                      <a:pPr algn="l" fontAlgn="b"/>
                      <a:r>
                        <a:rPr lang="cs-CZ" sz="1000" b="0" i="0" u="none" strike="noStrike">
                          <a:solidFill>
                            <a:srgbClr val="063E85"/>
                          </a:solidFill>
                          <a:effectLst/>
                          <a:latin typeface="+mn-lt"/>
                        </a:rPr>
                        <a:t>Huntířov - žel. přejezd</a:t>
                      </a:r>
                    </a:p>
                  </a:txBody>
                  <a:tcPr marL="108000" marR="108000" marT="0" marB="0" anchor="ctr"/>
                </a:tc>
                <a:tc>
                  <a:txBody>
                    <a:bodyPr/>
                    <a:lstStyle/>
                    <a:p>
                      <a:pPr algn="r" fontAlgn="b"/>
                      <a:r>
                        <a:rPr lang="cs-CZ" sz="1000" b="0" i="0" u="none" strike="noStrike">
                          <a:solidFill>
                            <a:srgbClr val="063E85"/>
                          </a:solidFill>
                          <a:effectLst/>
                          <a:latin typeface="+mn-lt"/>
                        </a:rPr>
                        <a:t>2,887</a:t>
                      </a:r>
                    </a:p>
                  </a:txBody>
                  <a:tcPr marL="108000" marR="108000" marT="0" marB="0" anchor="ctr"/>
                </a:tc>
                <a:tc>
                  <a:txBody>
                    <a:bodyPr/>
                    <a:lstStyle/>
                    <a:p>
                      <a:pPr algn="r" fontAlgn="b"/>
                      <a:r>
                        <a:rPr lang="cs-CZ" sz="1000" b="0" i="0" u="none" strike="noStrike" dirty="0">
                          <a:solidFill>
                            <a:srgbClr val="063E85"/>
                          </a:solidFill>
                          <a:effectLst/>
                          <a:latin typeface="+mn-lt"/>
                        </a:rPr>
                        <a:t>46 970 220</a:t>
                      </a:r>
                    </a:p>
                  </a:txBody>
                  <a:tcPr marL="108000" marR="108000" marT="0" marB="0" anchor="ctr"/>
                </a:tc>
                <a:extLst>
                  <a:ext uri="{0D108BD9-81ED-4DB2-BD59-A6C34878D82A}">
                    <a16:rowId xmlns:a16="http://schemas.microsoft.com/office/drawing/2014/main" val="1902446455"/>
                  </a:ext>
                </a:extLst>
              </a:tr>
              <a:tr h="228265">
                <a:tc>
                  <a:txBody>
                    <a:bodyPr/>
                    <a:lstStyle/>
                    <a:p>
                      <a:pPr algn="ctr" fontAlgn="ctr"/>
                      <a:r>
                        <a:rPr lang="cs-CZ" sz="1000" b="0" i="0" u="none" strike="noStrike">
                          <a:solidFill>
                            <a:srgbClr val="063E85"/>
                          </a:solidFill>
                          <a:effectLst/>
                          <a:latin typeface="+mn-lt"/>
                        </a:rPr>
                        <a:t>2020</a:t>
                      </a:r>
                    </a:p>
                  </a:txBody>
                  <a:tcPr marL="108000" marR="108000" marT="0" marB="0" anchor="ctr"/>
                </a:tc>
                <a:tc>
                  <a:txBody>
                    <a:bodyPr/>
                    <a:lstStyle/>
                    <a:p>
                      <a:pPr algn="ctr" fontAlgn="b"/>
                      <a:r>
                        <a:rPr lang="cs-CZ" sz="1000" b="0" i="0" u="none" strike="noStrike" dirty="0">
                          <a:solidFill>
                            <a:srgbClr val="063E85"/>
                          </a:solidFill>
                          <a:effectLst/>
                          <a:latin typeface="+mn-lt"/>
                        </a:rPr>
                        <a:t>13</a:t>
                      </a:r>
                    </a:p>
                  </a:txBody>
                  <a:tcPr marL="108000" marR="108000" marT="0" marB="0" anchor="ctr"/>
                </a:tc>
                <a:tc>
                  <a:txBody>
                    <a:bodyPr/>
                    <a:lstStyle/>
                    <a:p>
                      <a:pPr algn="l" fontAlgn="b"/>
                      <a:r>
                        <a:rPr lang="cs-CZ" sz="1000" b="0" i="0" u="none" strike="noStrike" dirty="0">
                          <a:solidFill>
                            <a:srgbClr val="063E85"/>
                          </a:solidFill>
                          <a:effectLst/>
                          <a:latin typeface="+mn-lt"/>
                        </a:rPr>
                        <a:t>Markvartice, oprava u žel. přejezdu P2600</a:t>
                      </a:r>
                    </a:p>
                  </a:txBody>
                  <a:tcPr marL="108000" marR="108000" marT="0" marB="0" anchor="ctr"/>
                </a:tc>
                <a:tc>
                  <a:txBody>
                    <a:bodyPr/>
                    <a:lstStyle/>
                    <a:p>
                      <a:pPr algn="r" fontAlgn="b"/>
                      <a:r>
                        <a:rPr lang="cs-CZ" sz="1000" b="0" i="0" u="none" strike="noStrike">
                          <a:solidFill>
                            <a:srgbClr val="063E85"/>
                          </a:solidFill>
                          <a:effectLst/>
                          <a:latin typeface="+mn-lt"/>
                        </a:rPr>
                        <a:t>0,229</a:t>
                      </a:r>
                    </a:p>
                  </a:txBody>
                  <a:tcPr marL="108000" marR="108000" marT="0" marB="0" anchor="ctr"/>
                </a:tc>
                <a:tc>
                  <a:txBody>
                    <a:bodyPr/>
                    <a:lstStyle/>
                    <a:p>
                      <a:pPr algn="l" fontAlgn="b"/>
                      <a:r>
                        <a:rPr lang="cs-CZ" sz="1000" b="0" i="0" u="none" strike="noStrike" dirty="0">
                          <a:solidFill>
                            <a:srgbClr val="063E85"/>
                          </a:solidFill>
                          <a:effectLst/>
                          <a:latin typeface="+mn-lt"/>
                        </a:rPr>
                        <a:t> </a:t>
                      </a:r>
                    </a:p>
                  </a:txBody>
                  <a:tcPr marL="108000" marR="108000" marT="0" marB="0" anchor="ctr"/>
                </a:tc>
                <a:extLst>
                  <a:ext uri="{0D108BD9-81ED-4DB2-BD59-A6C34878D82A}">
                    <a16:rowId xmlns:a16="http://schemas.microsoft.com/office/drawing/2014/main" val="3869134576"/>
                  </a:ext>
                </a:extLst>
              </a:tr>
              <a:tr h="228265">
                <a:tc>
                  <a:txBody>
                    <a:bodyPr/>
                    <a:lstStyle/>
                    <a:p>
                      <a:pPr algn="ctr" fontAlgn="ctr"/>
                      <a:r>
                        <a:rPr lang="cs-CZ" sz="1000" b="0" i="0" u="none" strike="noStrike">
                          <a:solidFill>
                            <a:srgbClr val="063E85"/>
                          </a:solidFill>
                          <a:effectLst/>
                          <a:latin typeface="+mn-lt"/>
                        </a:rPr>
                        <a:t>2020</a:t>
                      </a:r>
                    </a:p>
                  </a:txBody>
                  <a:tcPr marL="108000" marR="108000" marT="0" marB="0" anchor="ctr"/>
                </a:tc>
                <a:tc>
                  <a:txBody>
                    <a:bodyPr/>
                    <a:lstStyle/>
                    <a:p>
                      <a:pPr algn="ctr" fontAlgn="b"/>
                      <a:r>
                        <a:rPr lang="cs-CZ" sz="1000" b="0" i="0" u="none" strike="noStrike">
                          <a:solidFill>
                            <a:srgbClr val="063E85"/>
                          </a:solidFill>
                          <a:effectLst/>
                          <a:latin typeface="+mn-lt"/>
                        </a:rPr>
                        <a:t>13</a:t>
                      </a:r>
                    </a:p>
                  </a:txBody>
                  <a:tcPr marL="108000" marR="108000" marT="0" marB="0" anchor="ctr"/>
                </a:tc>
                <a:tc>
                  <a:txBody>
                    <a:bodyPr/>
                    <a:lstStyle/>
                    <a:p>
                      <a:pPr algn="l" fontAlgn="b"/>
                      <a:r>
                        <a:rPr lang="cs-CZ" sz="1000" b="0" i="0" u="none" strike="noStrike" dirty="0">
                          <a:solidFill>
                            <a:srgbClr val="063E85"/>
                          </a:solidFill>
                          <a:effectLst/>
                          <a:latin typeface="+mn-lt"/>
                        </a:rPr>
                        <a:t>Česká Kamenice, Benzina - žel. přejezd; ul. Pražská; ul. Dukelských hrdinů, oprava </a:t>
                      </a:r>
                    </a:p>
                  </a:txBody>
                  <a:tcPr marL="108000" marR="108000" marT="0" marB="0" anchor="ctr"/>
                </a:tc>
                <a:tc>
                  <a:txBody>
                    <a:bodyPr/>
                    <a:lstStyle/>
                    <a:p>
                      <a:pPr algn="r" fontAlgn="b"/>
                      <a:r>
                        <a:rPr lang="cs-CZ" sz="1000" b="0" i="0" u="none" strike="noStrike">
                          <a:solidFill>
                            <a:srgbClr val="063E85"/>
                          </a:solidFill>
                          <a:effectLst/>
                          <a:latin typeface="+mn-lt"/>
                        </a:rPr>
                        <a:t>1,200</a:t>
                      </a:r>
                    </a:p>
                  </a:txBody>
                  <a:tcPr marL="108000" marR="108000" marT="0" marB="0" anchor="ctr"/>
                </a:tc>
                <a:tc>
                  <a:txBody>
                    <a:bodyPr/>
                    <a:lstStyle/>
                    <a:p>
                      <a:pPr algn="r" fontAlgn="b"/>
                      <a:r>
                        <a:rPr lang="cs-CZ" sz="1000" b="0" i="0" u="none" strike="noStrike" dirty="0">
                          <a:solidFill>
                            <a:srgbClr val="063E85"/>
                          </a:solidFill>
                          <a:effectLst/>
                          <a:latin typeface="+mn-lt"/>
                        </a:rPr>
                        <a:t>34 243 660</a:t>
                      </a:r>
                    </a:p>
                  </a:txBody>
                  <a:tcPr marL="108000" marR="108000" marT="0" marB="0" anchor="ctr"/>
                </a:tc>
                <a:extLst>
                  <a:ext uri="{0D108BD9-81ED-4DB2-BD59-A6C34878D82A}">
                    <a16:rowId xmlns:a16="http://schemas.microsoft.com/office/drawing/2014/main" val="3183426949"/>
                  </a:ext>
                </a:extLst>
              </a:tr>
              <a:tr h="228265">
                <a:tc>
                  <a:txBody>
                    <a:bodyPr/>
                    <a:lstStyle/>
                    <a:p>
                      <a:pPr algn="ctr" fontAlgn="ctr"/>
                      <a:r>
                        <a:rPr lang="cs-CZ" sz="1000" b="0" i="0" u="none" strike="noStrike">
                          <a:solidFill>
                            <a:srgbClr val="063E85"/>
                          </a:solidFill>
                          <a:effectLst/>
                          <a:latin typeface="+mn-lt"/>
                        </a:rPr>
                        <a:t>2020</a:t>
                      </a:r>
                    </a:p>
                  </a:txBody>
                  <a:tcPr marL="108000" marR="108000" marT="0" marB="0" anchor="ctr"/>
                </a:tc>
                <a:tc>
                  <a:txBody>
                    <a:bodyPr/>
                    <a:lstStyle/>
                    <a:p>
                      <a:pPr algn="ctr" fontAlgn="b"/>
                      <a:r>
                        <a:rPr lang="cs-CZ" sz="1000" b="0" i="0" u="none" strike="noStrike">
                          <a:solidFill>
                            <a:srgbClr val="063E85"/>
                          </a:solidFill>
                          <a:effectLst/>
                          <a:latin typeface="+mn-lt"/>
                        </a:rPr>
                        <a:t>62</a:t>
                      </a:r>
                    </a:p>
                  </a:txBody>
                  <a:tcPr marL="108000" marR="108000" marT="0" marB="0" anchor="ctr"/>
                </a:tc>
                <a:tc>
                  <a:txBody>
                    <a:bodyPr/>
                    <a:lstStyle/>
                    <a:p>
                      <a:pPr algn="l" fontAlgn="b"/>
                      <a:r>
                        <a:rPr lang="pl-PL" sz="1000" b="0" i="0" u="none" strike="noStrike" dirty="0">
                          <a:solidFill>
                            <a:srgbClr val="063E85"/>
                          </a:solidFill>
                          <a:effectLst/>
                          <a:latin typeface="+mn-lt"/>
                        </a:rPr>
                        <a:t>Děčín, ul. 2. polské armády</a:t>
                      </a:r>
                    </a:p>
                  </a:txBody>
                  <a:tcPr marL="108000" marR="108000" marT="0" marB="0" anchor="ctr"/>
                </a:tc>
                <a:tc>
                  <a:txBody>
                    <a:bodyPr/>
                    <a:lstStyle/>
                    <a:p>
                      <a:pPr algn="r" fontAlgn="b"/>
                      <a:r>
                        <a:rPr lang="cs-CZ" sz="1000" b="0" i="0" u="none" strike="noStrike">
                          <a:solidFill>
                            <a:srgbClr val="063E85"/>
                          </a:solidFill>
                          <a:effectLst/>
                          <a:latin typeface="+mn-lt"/>
                        </a:rPr>
                        <a:t>0,841</a:t>
                      </a:r>
                    </a:p>
                  </a:txBody>
                  <a:tcPr marL="108000" marR="108000" marT="0" marB="0" anchor="ctr"/>
                </a:tc>
                <a:tc>
                  <a:txBody>
                    <a:bodyPr/>
                    <a:lstStyle/>
                    <a:p>
                      <a:pPr algn="r" fontAlgn="b"/>
                      <a:r>
                        <a:rPr lang="cs-CZ" sz="1000" b="0" i="0" u="none" strike="noStrike" dirty="0">
                          <a:solidFill>
                            <a:srgbClr val="063E85"/>
                          </a:solidFill>
                          <a:effectLst/>
                          <a:latin typeface="+mn-lt"/>
                        </a:rPr>
                        <a:t>25 411 927</a:t>
                      </a:r>
                    </a:p>
                  </a:txBody>
                  <a:tcPr marL="108000" marR="108000" marT="0" marB="0" anchor="ctr"/>
                </a:tc>
                <a:extLst>
                  <a:ext uri="{0D108BD9-81ED-4DB2-BD59-A6C34878D82A}">
                    <a16:rowId xmlns:a16="http://schemas.microsoft.com/office/drawing/2014/main" val="3703624216"/>
                  </a:ext>
                </a:extLst>
              </a:tr>
              <a:tr h="228265">
                <a:tc>
                  <a:txBody>
                    <a:bodyPr/>
                    <a:lstStyle/>
                    <a:p>
                      <a:pPr algn="ctr" fontAlgn="ctr"/>
                      <a:r>
                        <a:rPr lang="cs-CZ" sz="1000" b="0" i="0" u="none" strike="noStrike">
                          <a:solidFill>
                            <a:srgbClr val="063E85"/>
                          </a:solidFill>
                          <a:effectLst/>
                          <a:latin typeface="+mn-lt"/>
                        </a:rPr>
                        <a:t>2020</a:t>
                      </a:r>
                    </a:p>
                  </a:txBody>
                  <a:tcPr marL="108000" marR="108000" marT="0" marB="0" anchor="ctr"/>
                </a:tc>
                <a:tc>
                  <a:txBody>
                    <a:bodyPr/>
                    <a:lstStyle/>
                    <a:p>
                      <a:pPr algn="ctr" fontAlgn="b"/>
                      <a:r>
                        <a:rPr lang="cs-CZ" sz="1000" b="0" i="0" u="none" strike="noStrike">
                          <a:solidFill>
                            <a:srgbClr val="063E85"/>
                          </a:solidFill>
                          <a:effectLst/>
                          <a:latin typeface="+mn-lt"/>
                        </a:rPr>
                        <a:t>62</a:t>
                      </a:r>
                    </a:p>
                  </a:txBody>
                  <a:tcPr marL="108000" marR="108000" marT="0" marB="0" anchor="ctr"/>
                </a:tc>
                <a:tc>
                  <a:txBody>
                    <a:bodyPr/>
                    <a:lstStyle/>
                    <a:p>
                      <a:pPr algn="l" fontAlgn="b"/>
                      <a:r>
                        <a:rPr lang="cs-CZ" sz="1000" b="0" i="0" u="none" strike="noStrike" dirty="0">
                          <a:solidFill>
                            <a:srgbClr val="063E85"/>
                          </a:solidFill>
                          <a:effectLst/>
                          <a:latin typeface="+mn-lt"/>
                        </a:rPr>
                        <a:t>kolem bývalého lomu</a:t>
                      </a:r>
                    </a:p>
                  </a:txBody>
                  <a:tcPr marL="108000" marR="108000" marT="0" marB="0" anchor="ctr"/>
                </a:tc>
                <a:tc>
                  <a:txBody>
                    <a:bodyPr/>
                    <a:lstStyle/>
                    <a:p>
                      <a:pPr algn="r" fontAlgn="b"/>
                      <a:r>
                        <a:rPr lang="cs-CZ" sz="1000" b="0" i="0" u="none" strike="noStrike">
                          <a:solidFill>
                            <a:srgbClr val="063E85"/>
                          </a:solidFill>
                          <a:effectLst/>
                          <a:latin typeface="+mn-lt"/>
                        </a:rPr>
                        <a:t>3,413</a:t>
                      </a:r>
                    </a:p>
                  </a:txBody>
                  <a:tcPr marL="108000" marR="108000" marT="0" marB="0" anchor="ctr"/>
                </a:tc>
                <a:tc>
                  <a:txBody>
                    <a:bodyPr/>
                    <a:lstStyle/>
                    <a:p>
                      <a:pPr algn="r" fontAlgn="b"/>
                      <a:r>
                        <a:rPr lang="cs-CZ" sz="1000" b="0" i="0" u="none" strike="noStrike" dirty="0">
                          <a:solidFill>
                            <a:srgbClr val="063E85"/>
                          </a:solidFill>
                          <a:effectLst/>
                          <a:latin typeface="+mn-lt"/>
                        </a:rPr>
                        <a:t>22 629 591</a:t>
                      </a:r>
                    </a:p>
                  </a:txBody>
                  <a:tcPr marL="108000" marR="108000" marT="0" marB="0" anchor="ctr"/>
                </a:tc>
                <a:extLst>
                  <a:ext uri="{0D108BD9-81ED-4DB2-BD59-A6C34878D82A}">
                    <a16:rowId xmlns:a16="http://schemas.microsoft.com/office/drawing/2014/main" val="1971352185"/>
                  </a:ext>
                </a:extLst>
              </a:tr>
              <a:tr h="228265">
                <a:tc>
                  <a:txBody>
                    <a:bodyPr/>
                    <a:lstStyle/>
                    <a:p>
                      <a:pPr algn="ctr" fontAlgn="ctr"/>
                      <a:r>
                        <a:rPr lang="cs-CZ" sz="1000" b="0" i="0" u="none" strike="noStrike">
                          <a:solidFill>
                            <a:srgbClr val="063E85"/>
                          </a:solidFill>
                          <a:effectLst/>
                          <a:latin typeface="+mn-lt"/>
                        </a:rPr>
                        <a:t>2020</a:t>
                      </a:r>
                    </a:p>
                  </a:txBody>
                  <a:tcPr marL="108000" marR="108000" marT="0" marB="0" anchor="ctr"/>
                </a:tc>
                <a:tc>
                  <a:txBody>
                    <a:bodyPr/>
                    <a:lstStyle/>
                    <a:p>
                      <a:pPr algn="ctr" fontAlgn="b"/>
                      <a:r>
                        <a:rPr lang="cs-CZ" sz="1000" b="0" i="0" u="none" strike="noStrike">
                          <a:solidFill>
                            <a:srgbClr val="063E85"/>
                          </a:solidFill>
                          <a:effectLst/>
                          <a:latin typeface="+mn-lt"/>
                        </a:rPr>
                        <a:t>62</a:t>
                      </a:r>
                    </a:p>
                  </a:txBody>
                  <a:tcPr marL="108000" marR="108000" marT="0" marB="0" anchor="ctr"/>
                </a:tc>
                <a:tc>
                  <a:txBody>
                    <a:bodyPr/>
                    <a:lstStyle/>
                    <a:p>
                      <a:pPr algn="l" fontAlgn="b"/>
                      <a:r>
                        <a:rPr lang="cs-CZ" sz="1000" b="0" i="0" u="none" strike="noStrike" dirty="0">
                          <a:solidFill>
                            <a:srgbClr val="063E85"/>
                          </a:solidFill>
                          <a:effectLst/>
                          <a:latin typeface="+mn-lt"/>
                        </a:rPr>
                        <a:t>Kolem bývalého lomu - rekonstrukce zárubní zdi v km 33</a:t>
                      </a:r>
                    </a:p>
                  </a:txBody>
                  <a:tcPr marL="108000" marR="108000" marT="0" marB="0" anchor="ctr"/>
                </a:tc>
                <a:tc>
                  <a:txBody>
                    <a:bodyPr/>
                    <a:lstStyle/>
                    <a:p>
                      <a:pPr algn="r" fontAlgn="b"/>
                      <a:endParaRPr lang="cs-CZ" sz="1000" b="0" i="0" u="none" strike="noStrike" dirty="0">
                        <a:solidFill>
                          <a:srgbClr val="063E85"/>
                        </a:solidFill>
                        <a:effectLst/>
                        <a:latin typeface="+mn-lt"/>
                      </a:endParaRPr>
                    </a:p>
                  </a:txBody>
                  <a:tcPr marL="108000" marR="108000" marT="0" marB="0" anchor="ctr"/>
                </a:tc>
                <a:tc>
                  <a:txBody>
                    <a:bodyPr/>
                    <a:lstStyle/>
                    <a:p>
                      <a:pPr algn="l" fontAlgn="b"/>
                      <a:r>
                        <a:rPr lang="cs-CZ" sz="1000" b="0" i="0" u="none" strike="noStrike" dirty="0">
                          <a:solidFill>
                            <a:srgbClr val="063E85"/>
                          </a:solidFill>
                          <a:effectLst/>
                          <a:latin typeface="+mn-lt"/>
                        </a:rPr>
                        <a:t> </a:t>
                      </a:r>
                    </a:p>
                  </a:txBody>
                  <a:tcPr marL="108000" marR="108000" marT="0" marB="0" anchor="ctr"/>
                </a:tc>
                <a:extLst>
                  <a:ext uri="{0D108BD9-81ED-4DB2-BD59-A6C34878D82A}">
                    <a16:rowId xmlns:a16="http://schemas.microsoft.com/office/drawing/2014/main" val="3355714359"/>
                  </a:ext>
                </a:extLst>
              </a:tr>
              <a:tr h="228265">
                <a:tc>
                  <a:txBody>
                    <a:bodyPr/>
                    <a:lstStyle/>
                    <a:p>
                      <a:pPr algn="ctr" fontAlgn="ctr"/>
                      <a:r>
                        <a:rPr lang="cs-CZ" sz="1000" b="0" i="0" u="none" strike="noStrike">
                          <a:solidFill>
                            <a:srgbClr val="063E85"/>
                          </a:solidFill>
                          <a:effectLst/>
                          <a:latin typeface="+mn-lt"/>
                        </a:rPr>
                        <a:t>2020</a:t>
                      </a:r>
                    </a:p>
                  </a:txBody>
                  <a:tcPr marL="108000" marR="108000" marT="0" marB="0" anchor="ctr"/>
                </a:tc>
                <a:tc>
                  <a:txBody>
                    <a:bodyPr/>
                    <a:lstStyle/>
                    <a:p>
                      <a:pPr algn="ctr" fontAlgn="b"/>
                      <a:r>
                        <a:rPr lang="cs-CZ" sz="1000" b="0" i="0" u="none" strike="noStrike">
                          <a:solidFill>
                            <a:srgbClr val="063E85"/>
                          </a:solidFill>
                          <a:effectLst/>
                          <a:latin typeface="+mn-lt"/>
                        </a:rPr>
                        <a:t>62</a:t>
                      </a:r>
                    </a:p>
                  </a:txBody>
                  <a:tcPr marL="108000" marR="108000" marT="0" marB="0" anchor="ctr"/>
                </a:tc>
                <a:tc>
                  <a:txBody>
                    <a:bodyPr/>
                    <a:lstStyle/>
                    <a:p>
                      <a:pPr algn="l" fontAlgn="b"/>
                      <a:r>
                        <a:rPr lang="cs-CZ" sz="1000" b="0" i="0" u="none" strike="noStrike" dirty="0">
                          <a:solidFill>
                            <a:srgbClr val="063E85"/>
                          </a:solidFill>
                          <a:effectLst/>
                          <a:latin typeface="+mn-lt"/>
                        </a:rPr>
                        <a:t>Suchá Kamenice - OÚ Hřensko; OÚ Hřensko - st. hranice, oprava komunikace</a:t>
                      </a:r>
                    </a:p>
                  </a:txBody>
                  <a:tcPr marL="108000" marR="108000" marT="0" marB="0" anchor="ctr"/>
                </a:tc>
                <a:tc>
                  <a:txBody>
                    <a:bodyPr/>
                    <a:lstStyle/>
                    <a:p>
                      <a:pPr algn="r" fontAlgn="b"/>
                      <a:r>
                        <a:rPr lang="cs-CZ" sz="1000" b="0" i="0" u="none" strike="noStrike">
                          <a:solidFill>
                            <a:srgbClr val="063E85"/>
                          </a:solidFill>
                          <a:effectLst/>
                          <a:latin typeface="+mn-lt"/>
                        </a:rPr>
                        <a:t>1,319</a:t>
                      </a:r>
                    </a:p>
                  </a:txBody>
                  <a:tcPr marL="108000" marR="108000" marT="0" marB="0" anchor="ctr"/>
                </a:tc>
                <a:tc>
                  <a:txBody>
                    <a:bodyPr/>
                    <a:lstStyle/>
                    <a:p>
                      <a:pPr algn="r" fontAlgn="b"/>
                      <a:r>
                        <a:rPr lang="cs-CZ" sz="1000" b="0" i="0" u="none" strike="noStrike" dirty="0">
                          <a:solidFill>
                            <a:srgbClr val="063E85"/>
                          </a:solidFill>
                          <a:effectLst/>
                          <a:latin typeface="+mn-lt"/>
                        </a:rPr>
                        <a:t>63 529 402</a:t>
                      </a:r>
                    </a:p>
                  </a:txBody>
                  <a:tcPr marL="108000" marR="108000" marT="0" marB="0" anchor="ctr"/>
                </a:tc>
                <a:extLst>
                  <a:ext uri="{0D108BD9-81ED-4DB2-BD59-A6C34878D82A}">
                    <a16:rowId xmlns:a16="http://schemas.microsoft.com/office/drawing/2014/main" val="4068143850"/>
                  </a:ext>
                </a:extLst>
              </a:tr>
              <a:tr h="228265">
                <a:tc>
                  <a:txBody>
                    <a:bodyPr/>
                    <a:lstStyle/>
                    <a:p>
                      <a:pPr algn="ctr" fontAlgn="ctr"/>
                      <a:r>
                        <a:rPr lang="cs-CZ" sz="1000" b="0" i="0" u="none" strike="noStrike">
                          <a:solidFill>
                            <a:srgbClr val="063E85"/>
                          </a:solidFill>
                          <a:effectLst/>
                          <a:latin typeface="+mn-lt"/>
                        </a:rPr>
                        <a:t>2020</a:t>
                      </a:r>
                    </a:p>
                  </a:txBody>
                  <a:tcPr marL="108000" marR="108000" marT="0" marB="0" anchor="ctr"/>
                </a:tc>
                <a:tc>
                  <a:txBody>
                    <a:bodyPr/>
                    <a:lstStyle/>
                    <a:p>
                      <a:pPr algn="ctr" fontAlgn="b"/>
                      <a:r>
                        <a:rPr lang="cs-CZ" sz="1000" b="0" i="0" u="none" strike="noStrike">
                          <a:solidFill>
                            <a:srgbClr val="063E85"/>
                          </a:solidFill>
                          <a:effectLst/>
                          <a:latin typeface="+mn-lt"/>
                        </a:rPr>
                        <a:t>62</a:t>
                      </a:r>
                    </a:p>
                  </a:txBody>
                  <a:tcPr marL="108000" marR="108000" marT="0" marB="0" anchor="ctr"/>
                </a:tc>
                <a:tc>
                  <a:txBody>
                    <a:bodyPr/>
                    <a:lstStyle/>
                    <a:p>
                      <a:pPr algn="l" fontAlgn="b"/>
                      <a:r>
                        <a:rPr lang="en-US" sz="1000" b="0" i="0" u="none" strike="noStrike" dirty="0">
                          <a:solidFill>
                            <a:srgbClr val="063E85"/>
                          </a:solidFill>
                          <a:effectLst/>
                          <a:latin typeface="+mn-lt"/>
                        </a:rPr>
                        <a:t>Most </a:t>
                      </a:r>
                      <a:r>
                        <a:rPr lang="en-US" sz="1000" b="0" i="0" u="none" strike="noStrike" dirty="0" err="1">
                          <a:solidFill>
                            <a:srgbClr val="063E85"/>
                          </a:solidFill>
                          <a:effectLst/>
                          <a:latin typeface="+mn-lt"/>
                        </a:rPr>
                        <a:t>ev</a:t>
                      </a:r>
                      <a:r>
                        <a:rPr lang="en-US" sz="1000" b="0" i="0" u="none" strike="noStrike" dirty="0">
                          <a:solidFill>
                            <a:srgbClr val="063E85"/>
                          </a:solidFill>
                          <a:effectLst/>
                          <a:latin typeface="+mn-lt"/>
                        </a:rPr>
                        <a:t>. č. 62-027 Most u </a:t>
                      </a:r>
                      <a:r>
                        <a:rPr lang="en-US" sz="1000" b="0" i="0" u="none" strike="noStrike" dirty="0" err="1">
                          <a:solidFill>
                            <a:srgbClr val="063E85"/>
                          </a:solidFill>
                          <a:effectLst/>
                          <a:latin typeface="+mn-lt"/>
                        </a:rPr>
                        <a:t>Hřenska</a:t>
                      </a:r>
                      <a:endParaRPr lang="en-US" sz="1000" b="0" i="0" u="none" strike="noStrike" dirty="0">
                        <a:solidFill>
                          <a:srgbClr val="063E85"/>
                        </a:solidFill>
                        <a:effectLst/>
                        <a:latin typeface="+mn-lt"/>
                      </a:endParaRPr>
                    </a:p>
                  </a:txBody>
                  <a:tcPr marL="108000" marR="108000" marT="0" marB="0" anchor="ctr"/>
                </a:tc>
                <a:tc>
                  <a:txBody>
                    <a:bodyPr/>
                    <a:lstStyle/>
                    <a:p>
                      <a:pPr algn="r" fontAlgn="b"/>
                      <a:endParaRPr lang="cs-CZ" sz="1000" b="0" i="0" u="none" strike="noStrike" dirty="0">
                        <a:solidFill>
                          <a:srgbClr val="063E85"/>
                        </a:solidFill>
                        <a:effectLst/>
                        <a:latin typeface="+mn-lt"/>
                      </a:endParaRPr>
                    </a:p>
                  </a:txBody>
                  <a:tcPr marL="108000" marR="108000" marT="0" marB="0" anchor="ctr"/>
                </a:tc>
                <a:tc>
                  <a:txBody>
                    <a:bodyPr/>
                    <a:lstStyle/>
                    <a:p>
                      <a:pPr algn="r" fontAlgn="b"/>
                      <a:r>
                        <a:rPr lang="cs-CZ" sz="1000" b="0" i="0" u="none" strike="noStrike" dirty="0">
                          <a:solidFill>
                            <a:srgbClr val="063E85"/>
                          </a:solidFill>
                          <a:effectLst/>
                          <a:latin typeface="+mn-lt"/>
                        </a:rPr>
                        <a:t>1 227 787</a:t>
                      </a:r>
                    </a:p>
                  </a:txBody>
                  <a:tcPr marL="108000" marR="108000" marT="0" marB="0" anchor="ctr"/>
                </a:tc>
                <a:extLst>
                  <a:ext uri="{0D108BD9-81ED-4DB2-BD59-A6C34878D82A}">
                    <a16:rowId xmlns:a16="http://schemas.microsoft.com/office/drawing/2014/main" val="4250316033"/>
                  </a:ext>
                </a:extLst>
              </a:tr>
              <a:tr h="228265">
                <a:tc>
                  <a:txBody>
                    <a:bodyPr/>
                    <a:lstStyle/>
                    <a:p>
                      <a:pPr algn="ctr" fontAlgn="ctr"/>
                      <a:r>
                        <a:rPr lang="cs-CZ" sz="1000" b="0" i="0" u="none" strike="noStrike">
                          <a:solidFill>
                            <a:srgbClr val="063E85"/>
                          </a:solidFill>
                          <a:effectLst/>
                          <a:latin typeface="+mn-lt"/>
                        </a:rPr>
                        <a:t>2020</a:t>
                      </a:r>
                    </a:p>
                  </a:txBody>
                  <a:tcPr marL="108000" marR="108000" marT="0" marB="0" anchor="ctr"/>
                </a:tc>
                <a:tc>
                  <a:txBody>
                    <a:bodyPr/>
                    <a:lstStyle/>
                    <a:p>
                      <a:pPr algn="ctr" fontAlgn="b"/>
                      <a:r>
                        <a:rPr lang="cs-CZ" sz="1000" b="0" i="0" u="none" strike="noStrike">
                          <a:solidFill>
                            <a:srgbClr val="063E85"/>
                          </a:solidFill>
                          <a:effectLst/>
                          <a:latin typeface="+mn-lt"/>
                        </a:rPr>
                        <a:t>62</a:t>
                      </a:r>
                    </a:p>
                  </a:txBody>
                  <a:tcPr marL="108000" marR="108000" marT="0" marB="0" anchor="ctr"/>
                </a:tc>
                <a:tc>
                  <a:txBody>
                    <a:bodyPr/>
                    <a:lstStyle/>
                    <a:p>
                      <a:pPr algn="l" fontAlgn="b"/>
                      <a:r>
                        <a:rPr lang="en-US" sz="1000" b="0" i="0" u="none" strike="noStrike" dirty="0">
                          <a:solidFill>
                            <a:srgbClr val="063E85"/>
                          </a:solidFill>
                          <a:effectLst/>
                          <a:latin typeface="+mn-lt"/>
                        </a:rPr>
                        <a:t>Most </a:t>
                      </a:r>
                      <a:r>
                        <a:rPr lang="en-US" sz="1000" b="0" i="0" u="none" strike="noStrike" dirty="0" err="1">
                          <a:solidFill>
                            <a:srgbClr val="063E85"/>
                          </a:solidFill>
                          <a:effectLst/>
                          <a:latin typeface="+mn-lt"/>
                        </a:rPr>
                        <a:t>ev</a:t>
                      </a:r>
                      <a:r>
                        <a:rPr lang="en-US" sz="1000" b="0" i="0" u="none" strike="noStrike" dirty="0">
                          <a:solidFill>
                            <a:srgbClr val="063E85"/>
                          </a:solidFill>
                          <a:effectLst/>
                          <a:latin typeface="+mn-lt"/>
                        </a:rPr>
                        <a:t>. č. 62-027 Most u </a:t>
                      </a:r>
                      <a:r>
                        <a:rPr lang="en-US" sz="1000" b="0" i="0" u="none" strike="noStrike" dirty="0" err="1">
                          <a:solidFill>
                            <a:srgbClr val="063E85"/>
                          </a:solidFill>
                          <a:effectLst/>
                          <a:latin typeface="+mn-lt"/>
                        </a:rPr>
                        <a:t>Hřenska</a:t>
                      </a:r>
                      <a:endParaRPr lang="en-US" sz="1000" b="0" i="0" u="none" strike="noStrike" dirty="0">
                        <a:solidFill>
                          <a:srgbClr val="063E85"/>
                        </a:solidFill>
                        <a:effectLst/>
                        <a:latin typeface="+mn-lt"/>
                      </a:endParaRPr>
                    </a:p>
                  </a:txBody>
                  <a:tcPr marL="108000" marR="108000" marT="0" marB="0" anchor="ctr"/>
                </a:tc>
                <a:tc>
                  <a:txBody>
                    <a:bodyPr/>
                    <a:lstStyle/>
                    <a:p>
                      <a:pPr algn="r" fontAlgn="b"/>
                      <a:endParaRPr lang="cs-CZ" sz="1000" b="0" i="0" u="none" strike="noStrike" dirty="0">
                        <a:solidFill>
                          <a:srgbClr val="063E85"/>
                        </a:solidFill>
                        <a:effectLst/>
                        <a:latin typeface="+mn-lt"/>
                      </a:endParaRPr>
                    </a:p>
                  </a:txBody>
                  <a:tcPr marL="108000" marR="108000" marT="0" marB="0" anchor="ctr"/>
                </a:tc>
                <a:tc>
                  <a:txBody>
                    <a:bodyPr/>
                    <a:lstStyle/>
                    <a:p>
                      <a:pPr algn="r" fontAlgn="b"/>
                      <a:r>
                        <a:rPr lang="cs-CZ" sz="1000" b="0" i="0" u="none" strike="noStrike" dirty="0">
                          <a:solidFill>
                            <a:srgbClr val="063E85"/>
                          </a:solidFill>
                          <a:effectLst/>
                          <a:latin typeface="+mn-lt"/>
                        </a:rPr>
                        <a:t>82 160</a:t>
                      </a:r>
                    </a:p>
                  </a:txBody>
                  <a:tcPr marL="108000" marR="108000" marT="0" marB="0" anchor="ctr"/>
                </a:tc>
                <a:extLst>
                  <a:ext uri="{0D108BD9-81ED-4DB2-BD59-A6C34878D82A}">
                    <a16:rowId xmlns:a16="http://schemas.microsoft.com/office/drawing/2014/main" val="1401771999"/>
                  </a:ext>
                </a:extLst>
              </a:tr>
              <a:tr h="228265">
                <a:tc>
                  <a:txBody>
                    <a:bodyPr/>
                    <a:lstStyle/>
                    <a:p>
                      <a:pPr algn="ctr" fontAlgn="ctr"/>
                      <a:r>
                        <a:rPr lang="cs-CZ" sz="1000" b="0" i="0" u="none" strike="noStrike">
                          <a:solidFill>
                            <a:srgbClr val="063E85"/>
                          </a:solidFill>
                          <a:effectLst/>
                          <a:latin typeface="+mn-lt"/>
                        </a:rPr>
                        <a:t>2020</a:t>
                      </a:r>
                    </a:p>
                  </a:txBody>
                  <a:tcPr marL="108000" marR="108000" marT="0" marB="0" anchor="ctr"/>
                </a:tc>
                <a:tc>
                  <a:txBody>
                    <a:bodyPr/>
                    <a:lstStyle/>
                    <a:p>
                      <a:pPr algn="ctr" fontAlgn="b"/>
                      <a:r>
                        <a:rPr lang="cs-CZ" sz="1000" b="0" i="0" u="none" strike="noStrike">
                          <a:solidFill>
                            <a:srgbClr val="063E85"/>
                          </a:solidFill>
                          <a:effectLst/>
                          <a:latin typeface="+mn-lt"/>
                        </a:rPr>
                        <a:t>62</a:t>
                      </a:r>
                    </a:p>
                  </a:txBody>
                  <a:tcPr marL="108000" marR="108000" marT="0" marB="0" anchor="ctr"/>
                </a:tc>
                <a:tc>
                  <a:txBody>
                    <a:bodyPr/>
                    <a:lstStyle/>
                    <a:p>
                      <a:pPr algn="l" fontAlgn="b"/>
                      <a:r>
                        <a:rPr lang="en-US" sz="1000" b="0" i="0" u="none" strike="noStrike" dirty="0">
                          <a:solidFill>
                            <a:srgbClr val="063E85"/>
                          </a:solidFill>
                          <a:effectLst/>
                          <a:latin typeface="+mn-lt"/>
                        </a:rPr>
                        <a:t>Most </a:t>
                      </a:r>
                      <a:r>
                        <a:rPr lang="en-US" sz="1000" b="0" i="0" u="none" strike="noStrike" dirty="0" err="1">
                          <a:solidFill>
                            <a:srgbClr val="063E85"/>
                          </a:solidFill>
                          <a:effectLst/>
                          <a:latin typeface="+mn-lt"/>
                        </a:rPr>
                        <a:t>ev</a:t>
                      </a:r>
                      <a:r>
                        <a:rPr lang="en-US" sz="1000" b="0" i="0" u="none" strike="noStrike" dirty="0">
                          <a:solidFill>
                            <a:srgbClr val="063E85"/>
                          </a:solidFill>
                          <a:effectLst/>
                          <a:latin typeface="+mn-lt"/>
                        </a:rPr>
                        <a:t>. č. 62-027 Most u </a:t>
                      </a:r>
                      <a:r>
                        <a:rPr lang="en-US" sz="1000" b="0" i="0" u="none" strike="noStrike" dirty="0" err="1">
                          <a:solidFill>
                            <a:srgbClr val="063E85"/>
                          </a:solidFill>
                          <a:effectLst/>
                          <a:latin typeface="+mn-lt"/>
                        </a:rPr>
                        <a:t>Hřenska</a:t>
                      </a:r>
                      <a:endParaRPr lang="en-US" sz="1000" b="0" i="0" u="none" strike="noStrike" dirty="0">
                        <a:solidFill>
                          <a:srgbClr val="063E85"/>
                        </a:solidFill>
                        <a:effectLst/>
                        <a:latin typeface="+mn-lt"/>
                      </a:endParaRPr>
                    </a:p>
                  </a:txBody>
                  <a:tcPr marL="108000" marR="108000" marT="0" marB="0" anchor="ctr"/>
                </a:tc>
                <a:tc>
                  <a:txBody>
                    <a:bodyPr/>
                    <a:lstStyle/>
                    <a:p>
                      <a:pPr algn="r" fontAlgn="b"/>
                      <a:endParaRPr lang="cs-CZ" sz="1000" b="0" i="0" u="none" strike="noStrike" dirty="0">
                        <a:solidFill>
                          <a:srgbClr val="063E85"/>
                        </a:solidFill>
                        <a:effectLst/>
                        <a:latin typeface="+mn-lt"/>
                      </a:endParaRPr>
                    </a:p>
                  </a:txBody>
                  <a:tcPr marL="108000" marR="108000" marT="0" marB="0" anchor="ctr"/>
                </a:tc>
                <a:tc>
                  <a:txBody>
                    <a:bodyPr/>
                    <a:lstStyle/>
                    <a:p>
                      <a:pPr algn="r" fontAlgn="b"/>
                      <a:r>
                        <a:rPr lang="cs-CZ" sz="1000" b="0" i="0" u="none" strike="noStrike" dirty="0">
                          <a:solidFill>
                            <a:srgbClr val="063E85"/>
                          </a:solidFill>
                          <a:effectLst/>
                          <a:latin typeface="+mn-lt"/>
                        </a:rPr>
                        <a:t>117 639</a:t>
                      </a:r>
                    </a:p>
                  </a:txBody>
                  <a:tcPr marL="108000" marR="108000" marT="0" marB="0" anchor="ctr"/>
                </a:tc>
                <a:extLst>
                  <a:ext uri="{0D108BD9-81ED-4DB2-BD59-A6C34878D82A}">
                    <a16:rowId xmlns:a16="http://schemas.microsoft.com/office/drawing/2014/main" val="3737767304"/>
                  </a:ext>
                </a:extLst>
              </a:tr>
              <a:tr h="228265">
                <a:tc>
                  <a:txBody>
                    <a:bodyPr/>
                    <a:lstStyle/>
                    <a:p>
                      <a:pPr algn="ctr" fontAlgn="ctr"/>
                      <a:r>
                        <a:rPr lang="cs-CZ" sz="1000" b="0" i="0" u="none" strike="noStrike">
                          <a:solidFill>
                            <a:srgbClr val="063E85"/>
                          </a:solidFill>
                          <a:effectLst/>
                          <a:latin typeface="+mn-lt"/>
                        </a:rPr>
                        <a:t>2021</a:t>
                      </a:r>
                    </a:p>
                  </a:txBody>
                  <a:tcPr marL="108000" marR="108000" marT="0" marB="0" anchor="ctr"/>
                </a:tc>
                <a:tc>
                  <a:txBody>
                    <a:bodyPr/>
                    <a:lstStyle/>
                    <a:p>
                      <a:pPr algn="ctr" fontAlgn="b"/>
                      <a:r>
                        <a:rPr lang="cs-CZ" sz="1000" b="0" i="0" u="none" strike="noStrike">
                          <a:solidFill>
                            <a:srgbClr val="063E85"/>
                          </a:solidFill>
                          <a:effectLst/>
                          <a:latin typeface="+mn-lt"/>
                        </a:rPr>
                        <a:t>13</a:t>
                      </a:r>
                    </a:p>
                  </a:txBody>
                  <a:tcPr marL="108000" marR="108000" marT="0" marB="0" anchor="ctr"/>
                </a:tc>
                <a:tc>
                  <a:txBody>
                    <a:bodyPr/>
                    <a:lstStyle/>
                    <a:p>
                      <a:pPr algn="l" fontAlgn="b"/>
                      <a:r>
                        <a:rPr lang="en-US" sz="1000" b="0" i="0" u="none" strike="noStrike" dirty="0" err="1">
                          <a:solidFill>
                            <a:srgbClr val="063E85"/>
                          </a:solidFill>
                          <a:effectLst/>
                          <a:latin typeface="+mn-lt"/>
                        </a:rPr>
                        <a:t>Jílové</a:t>
                      </a:r>
                      <a:r>
                        <a:rPr lang="en-US" sz="1000" b="0" i="0" u="none" strike="noStrike" dirty="0">
                          <a:solidFill>
                            <a:srgbClr val="063E85"/>
                          </a:solidFill>
                          <a:effectLst/>
                          <a:latin typeface="+mn-lt"/>
                        </a:rPr>
                        <a:t>, most </a:t>
                      </a:r>
                      <a:r>
                        <a:rPr lang="en-US" sz="1000" b="0" i="0" u="none" strike="noStrike" dirty="0" err="1">
                          <a:solidFill>
                            <a:srgbClr val="063E85"/>
                          </a:solidFill>
                          <a:effectLst/>
                          <a:latin typeface="+mn-lt"/>
                        </a:rPr>
                        <a:t>ev</a:t>
                      </a:r>
                      <a:r>
                        <a:rPr lang="en-US" sz="1000" b="0" i="0" u="none" strike="noStrike" dirty="0">
                          <a:solidFill>
                            <a:srgbClr val="063E85"/>
                          </a:solidFill>
                          <a:effectLst/>
                          <a:latin typeface="+mn-lt"/>
                        </a:rPr>
                        <a:t>. č. 13-081</a:t>
                      </a:r>
                    </a:p>
                  </a:txBody>
                  <a:tcPr marL="108000" marR="108000" marT="0" marB="0" anchor="ctr"/>
                </a:tc>
                <a:tc>
                  <a:txBody>
                    <a:bodyPr/>
                    <a:lstStyle/>
                    <a:p>
                      <a:pPr algn="r" fontAlgn="b"/>
                      <a:endParaRPr lang="cs-CZ" sz="1000" b="0" i="0" u="none" strike="noStrike" dirty="0">
                        <a:solidFill>
                          <a:srgbClr val="063E85"/>
                        </a:solidFill>
                        <a:effectLst/>
                        <a:latin typeface="+mn-lt"/>
                      </a:endParaRPr>
                    </a:p>
                  </a:txBody>
                  <a:tcPr marL="108000" marR="108000" marT="0" marB="0" anchor="ctr"/>
                </a:tc>
                <a:tc>
                  <a:txBody>
                    <a:bodyPr/>
                    <a:lstStyle/>
                    <a:p>
                      <a:pPr algn="r" fontAlgn="b"/>
                      <a:r>
                        <a:rPr lang="cs-CZ" sz="1000" b="0" i="0" u="none" strike="noStrike" dirty="0">
                          <a:solidFill>
                            <a:srgbClr val="063E85"/>
                          </a:solidFill>
                          <a:effectLst/>
                          <a:latin typeface="+mn-lt"/>
                        </a:rPr>
                        <a:t>7 646 012</a:t>
                      </a:r>
                    </a:p>
                  </a:txBody>
                  <a:tcPr marL="108000" marR="108000" marT="0" marB="0" anchor="ctr"/>
                </a:tc>
                <a:extLst>
                  <a:ext uri="{0D108BD9-81ED-4DB2-BD59-A6C34878D82A}">
                    <a16:rowId xmlns:a16="http://schemas.microsoft.com/office/drawing/2014/main" val="572504963"/>
                  </a:ext>
                </a:extLst>
              </a:tr>
              <a:tr h="228265">
                <a:tc>
                  <a:txBody>
                    <a:bodyPr/>
                    <a:lstStyle/>
                    <a:p>
                      <a:pPr algn="ctr" fontAlgn="ctr"/>
                      <a:r>
                        <a:rPr lang="cs-CZ" sz="1000" b="0" i="0" u="none" strike="noStrike">
                          <a:solidFill>
                            <a:srgbClr val="063E85"/>
                          </a:solidFill>
                          <a:effectLst/>
                          <a:latin typeface="+mn-lt"/>
                        </a:rPr>
                        <a:t>2021</a:t>
                      </a:r>
                    </a:p>
                  </a:txBody>
                  <a:tcPr marL="108000" marR="108000" marT="0" marB="0" anchor="ctr"/>
                </a:tc>
                <a:tc>
                  <a:txBody>
                    <a:bodyPr/>
                    <a:lstStyle/>
                    <a:p>
                      <a:pPr algn="ctr" fontAlgn="b"/>
                      <a:r>
                        <a:rPr lang="cs-CZ" sz="1000" b="0" i="0" u="none" strike="noStrike">
                          <a:solidFill>
                            <a:srgbClr val="063E85"/>
                          </a:solidFill>
                          <a:effectLst/>
                          <a:latin typeface="+mn-lt"/>
                        </a:rPr>
                        <a:t>13</a:t>
                      </a:r>
                    </a:p>
                  </a:txBody>
                  <a:tcPr marL="108000" marR="108000" marT="0" marB="0" anchor="ctr"/>
                </a:tc>
                <a:tc>
                  <a:txBody>
                    <a:bodyPr/>
                    <a:lstStyle/>
                    <a:p>
                      <a:pPr algn="l" fontAlgn="b"/>
                      <a:r>
                        <a:rPr lang="cs-CZ" sz="1000" b="0" i="0" u="none" strike="noStrike">
                          <a:solidFill>
                            <a:srgbClr val="063E85"/>
                          </a:solidFill>
                          <a:effectLst/>
                          <a:latin typeface="+mn-lt"/>
                        </a:rPr>
                        <a:t>Bynov</a:t>
                      </a:r>
                    </a:p>
                  </a:txBody>
                  <a:tcPr marL="108000" marR="108000" marT="0" marB="0" anchor="ctr"/>
                </a:tc>
                <a:tc>
                  <a:txBody>
                    <a:bodyPr/>
                    <a:lstStyle/>
                    <a:p>
                      <a:pPr algn="r" fontAlgn="b"/>
                      <a:r>
                        <a:rPr lang="cs-CZ" sz="1000" b="0" i="0" u="none" strike="noStrike" dirty="0">
                          <a:solidFill>
                            <a:srgbClr val="063E85"/>
                          </a:solidFill>
                          <a:effectLst/>
                          <a:latin typeface="+mn-lt"/>
                        </a:rPr>
                        <a:t>1,355</a:t>
                      </a:r>
                    </a:p>
                  </a:txBody>
                  <a:tcPr marL="108000" marR="108000" marT="0" marB="0" anchor="ctr"/>
                </a:tc>
                <a:tc>
                  <a:txBody>
                    <a:bodyPr/>
                    <a:lstStyle/>
                    <a:p>
                      <a:pPr algn="r" fontAlgn="b"/>
                      <a:r>
                        <a:rPr lang="cs-CZ" sz="1000" b="0" i="0" u="none" strike="noStrike" dirty="0">
                          <a:solidFill>
                            <a:srgbClr val="063E85"/>
                          </a:solidFill>
                          <a:effectLst/>
                          <a:latin typeface="+mn-lt"/>
                        </a:rPr>
                        <a:t>21 642 060</a:t>
                      </a:r>
                    </a:p>
                  </a:txBody>
                  <a:tcPr marL="108000" marR="108000" marT="0" marB="0" anchor="ctr"/>
                </a:tc>
                <a:extLst>
                  <a:ext uri="{0D108BD9-81ED-4DB2-BD59-A6C34878D82A}">
                    <a16:rowId xmlns:a16="http://schemas.microsoft.com/office/drawing/2014/main" val="3146756359"/>
                  </a:ext>
                </a:extLst>
              </a:tr>
              <a:tr h="228265">
                <a:tc>
                  <a:txBody>
                    <a:bodyPr/>
                    <a:lstStyle/>
                    <a:p>
                      <a:pPr algn="ctr" fontAlgn="ctr"/>
                      <a:r>
                        <a:rPr lang="cs-CZ" sz="1000" b="0" i="0" u="none" strike="noStrike">
                          <a:solidFill>
                            <a:srgbClr val="063E85"/>
                          </a:solidFill>
                          <a:effectLst/>
                          <a:latin typeface="+mn-lt"/>
                        </a:rPr>
                        <a:t>2021</a:t>
                      </a:r>
                    </a:p>
                  </a:txBody>
                  <a:tcPr marL="108000" marR="108000" marT="0" marB="0" anchor="ctr"/>
                </a:tc>
                <a:tc>
                  <a:txBody>
                    <a:bodyPr/>
                    <a:lstStyle/>
                    <a:p>
                      <a:pPr algn="ctr" fontAlgn="b"/>
                      <a:r>
                        <a:rPr lang="cs-CZ" sz="1000" b="0" i="0" u="none" strike="noStrike">
                          <a:solidFill>
                            <a:srgbClr val="063E85"/>
                          </a:solidFill>
                          <a:effectLst/>
                          <a:latin typeface="+mn-lt"/>
                        </a:rPr>
                        <a:t>13</a:t>
                      </a:r>
                    </a:p>
                  </a:txBody>
                  <a:tcPr marL="108000" marR="108000" marT="0" marB="0" anchor="ctr"/>
                </a:tc>
                <a:tc>
                  <a:txBody>
                    <a:bodyPr/>
                    <a:lstStyle/>
                    <a:p>
                      <a:pPr algn="l" fontAlgn="b"/>
                      <a:r>
                        <a:rPr lang="cs-CZ" sz="1000" b="0" i="0" u="none" strike="noStrike">
                          <a:solidFill>
                            <a:srgbClr val="063E85"/>
                          </a:solidFill>
                          <a:effectLst/>
                          <a:latin typeface="+mn-lt"/>
                        </a:rPr>
                        <a:t>Bynov, ul. Teplická</a:t>
                      </a:r>
                    </a:p>
                  </a:txBody>
                  <a:tcPr marL="108000" marR="108000" marT="0" marB="0" anchor="ctr"/>
                </a:tc>
                <a:tc>
                  <a:txBody>
                    <a:bodyPr/>
                    <a:lstStyle/>
                    <a:p>
                      <a:pPr algn="r" fontAlgn="b"/>
                      <a:r>
                        <a:rPr lang="cs-CZ" sz="1000" b="0" i="0" u="none" strike="noStrike" dirty="0">
                          <a:solidFill>
                            <a:srgbClr val="063E85"/>
                          </a:solidFill>
                          <a:effectLst/>
                          <a:latin typeface="+mn-lt"/>
                        </a:rPr>
                        <a:t>1,277</a:t>
                      </a:r>
                    </a:p>
                  </a:txBody>
                  <a:tcPr marL="108000" marR="108000" marT="0" marB="0" anchor="ctr"/>
                </a:tc>
                <a:tc>
                  <a:txBody>
                    <a:bodyPr/>
                    <a:lstStyle/>
                    <a:p>
                      <a:pPr algn="r" fontAlgn="b"/>
                      <a:r>
                        <a:rPr lang="cs-CZ" sz="1000" b="0" i="0" u="none" strike="noStrike" dirty="0">
                          <a:solidFill>
                            <a:srgbClr val="063E85"/>
                          </a:solidFill>
                          <a:effectLst/>
                          <a:latin typeface="+mn-lt"/>
                        </a:rPr>
                        <a:t>17 459 293</a:t>
                      </a:r>
                    </a:p>
                  </a:txBody>
                  <a:tcPr marL="108000" marR="108000" marT="0" marB="0" anchor="ctr"/>
                </a:tc>
                <a:extLst>
                  <a:ext uri="{0D108BD9-81ED-4DB2-BD59-A6C34878D82A}">
                    <a16:rowId xmlns:a16="http://schemas.microsoft.com/office/drawing/2014/main" val="3563678919"/>
                  </a:ext>
                </a:extLst>
              </a:tr>
              <a:tr h="228265">
                <a:tc>
                  <a:txBody>
                    <a:bodyPr/>
                    <a:lstStyle/>
                    <a:p>
                      <a:pPr algn="ctr" fontAlgn="ctr"/>
                      <a:r>
                        <a:rPr lang="cs-CZ" sz="1000" b="0" i="0" u="none" strike="noStrike">
                          <a:solidFill>
                            <a:srgbClr val="063E85"/>
                          </a:solidFill>
                          <a:effectLst/>
                          <a:latin typeface="+mn-lt"/>
                        </a:rPr>
                        <a:t>2021</a:t>
                      </a:r>
                    </a:p>
                  </a:txBody>
                  <a:tcPr marL="108000" marR="108000" marT="0" marB="0" anchor="ctr"/>
                </a:tc>
                <a:tc>
                  <a:txBody>
                    <a:bodyPr/>
                    <a:lstStyle/>
                    <a:p>
                      <a:pPr algn="ctr" fontAlgn="b"/>
                      <a:r>
                        <a:rPr lang="cs-CZ" sz="1000" b="0" i="0" u="none" strike="noStrike">
                          <a:solidFill>
                            <a:srgbClr val="063E85"/>
                          </a:solidFill>
                          <a:effectLst/>
                          <a:latin typeface="+mn-lt"/>
                        </a:rPr>
                        <a:t>13</a:t>
                      </a:r>
                    </a:p>
                  </a:txBody>
                  <a:tcPr marL="108000" marR="108000" marT="0" marB="0" anchor="ctr"/>
                </a:tc>
                <a:tc>
                  <a:txBody>
                    <a:bodyPr/>
                    <a:lstStyle/>
                    <a:p>
                      <a:pPr algn="l" fontAlgn="b"/>
                      <a:r>
                        <a:rPr lang="cs-CZ" sz="1000" b="0" i="0" u="none" strike="noStrike">
                          <a:solidFill>
                            <a:srgbClr val="063E85"/>
                          </a:solidFill>
                          <a:effectLst/>
                          <a:latin typeface="+mn-lt"/>
                        </a:rPr>
                        <a:t>Veselé - Česká Kamenice </a:t>
                      </a:r>
                    </a:p>
                  </a:txBody>
                  <a:tcPr marL="108000" marR="108000" marT="0" marB="0" anchor="ctr"/>
                </a:tc>
                <a:tc>
                  <a:txBody>
                    <a:bodyPr/>
                    <a:lstStyle/>
                    <a:p>
                      <a:pPr algn="r" fontAlgn="b"/>
                      <a:r>
                        <a:rPr lang="cs-CZ" sz="1000" b="0" i="0" u="none" strike="noStrike" dirty="0">
                          <a:solidFill>
                            <a:srgbClr val="063E85"/>
                          </a:solidFill>
                          <a:effectLst/>
                          <a:latin typeface="+mn-lt"/>
                        </a:rPr>
                        <a:t>2,690</a:t>
                      </a:r>
                    </a:p>
                  </a:txBody>
                  <a:tcPr marL="108000" marR="108000" marT="0" marB="0" anchor="ctr"/>
                </a:tc>
                <a:tc>
                  <a:txBody>
                    <a:bodyPr/>
                    <a:lstStyle/>
                    <a:p>
                      <a:pPr algn="r" fontAlgn="b"/>
                      <a:r>
                        <a:rPr lang="cs-CZ" sz="1000" b="0" i="0" u="none" strike="noStrike" dirty="0">
                          <a:solidFill>
                            <a:srgbClr val="063E85"/>
                          </a:solidFill>
                          <a:effectLst/>
                          <a:latin typeface="+mn-lt"/>
                        </a:rPr>
                        <a:t>42 964 680</a:t>
                      </a:r>
                    </a:p>
                  </a:txBody>
                  <a:tcPr marL="108000" marR="108000" marT="0" marB="0" anchor="ctr"/>
                </a:tc>
                <a:extLst>
                  <a:ext uri="{0D108BD9-81ED-4DB2-BD59-A6C34878D82A}">
                    <a16:rowId xmlns:a16="http://schemas.microsoft.com/office/drawing/2014/main" val="3976374811"/>
                  </a:ext>
                </a:extLst>
              </a:tr>
              <a:tr h="228265">
                <a:tc>
                  <a:txBody>
                    <a:bodyPr/>
                    <a:lstStyle/>
                    <a:p>
                      <a:pPr algn="ctr" fontAlgn="ctr"/>
                      <a:r>
                        <a:rPr lang="cs-CZ" sz="1000" b="0" i="0" u="none" strike="noStrike">
                          <a:solidFill>
                            <a:srgbClr val="063E85"/>
                          </a:solidFill>
                          <a:effectLst/>
                          <a:latin typeface="+mn-lt"/>
                        </a:rPr>
                        <a:t>2021</a:t>
                      </a:r>
                    </a:p>
                  </a:txBody>
                  <a:tcPr marL="108000" marR="108000" marT="0" marB="0" anchor="ctr"/>
                </a:tc>
                <a:tc>
                  <a:txBody>
                    <a:bodyPr/>
                    <a:lstStyle/>
                    <a:p>
                      <a:pPr algn="ctr" fontAlgn="b"/>
                      <a:r>
                        <a:rPr lang="cs-CZ" sz="1000" b="0" i="0" u="none" strike="noStrike">
                          <a:solidFill>
                            <a:srgbClr val="063E85"/>
                          </a:solidFill>
                          <a:effectLst/>
                          <a:latin typeface="+mn-lt"/>
                        </a:rPr>
                        <a:t>62</a:t>
                      </a:r>
                    </a:p>
                  </a:txBody>
                  <a:tcPr marL="108000" marR="108000" marT="0" marB="0" anchor="ctr"/>
                </a:tc>
                <a:tc>
                  <a:txBody>
                    <a:bodyPr/>
                    <a:lstStyle/>
                    <a:p>
                      <a:pPr algn="l" fontAlgn="b"/>
                      <a:r>
                        <a:rPr lang="cs-CZ" sz="1000" b="0" i="0" u="none" strike="noStrike">
                          <a:solidFill>
                            <a:srgbClr val="063E85"/>
                          </a:solidFill>
                          <a:effectLst/>
                          <a:latin typeface="+mn-lt"/>
                        </a:rPr>
                        <a:t>Podskalí - rekonstrukce stávající zdi u č. p. 33 v km 27,904</a:t>
                      </a:r>
                    </a:p>
                  </a:txBody>
                  <a:tcPr marL="108000" marR="108000" marT="0" marB="0" anchor="ctr"/>
                </a:tc>
                <a:tc>
                  <a:txBody>
                    <a:bodyPr/>
                    <a:lstStyle/>
                    <a:p>
                      <a:pPr algn="r" fontAlgn="b"/>
                      <a:endParaRPr lang="cs-CZ" sz="1000" b="0" i="0" u="none" strike="noStrike" dirty="0">
                        <a:solidFill>
                          <a:srgbClr val="063E85"/>
                        </a:solidFill>
                        <a:effectLst/>
                        <a:latin typeface="+mn-lt"/>
                      </a:endParaRPr>
                    </a:p>
                  </a:txBody>
                  <a:tcPr marL="108000" marR="108000" marT="0" marB="0" anchor="ctr"/>
                </a:tc>
                <a:tc>
                  <a:txBody>
                    <a:bodyPr/>
                    <a:lstStyle/>
                    <a:p>
                      <a:pPr algn="l" fontAlgn="b"/>
                      <a:r>
                        <a:rPr lang="cs-CZ" sz="1000" b="0" i="0" u="none" strike="noStrike" dirty="0">
                          <a:solidFill>
                            <a:srgbClr val="063E85"/>
                          </a:solidFill>
                          <a:effectLst/>
                          <a:latin typeface="+mn-lt"/>
                        </a:rPr>
                        <a:t> </a:t>
                      </a:r>
                    </a:p>
                  </a:txBody>
                  <a:tcPr marL="108000" marR="108000" marT="0" marB="0" anchor="ctr"/>
                </a:tc>
                <a:extLst>
                  <a:ext uri="{0D108BD9-81ED-4DB2-BD59-A6C34878D82A}">
                    <a16:rowId xmlns:a16="http://schemas.microsoft.com/office/drawing/2014/main" val="3484734244"/>
                  </a:ext>
                </a:extLst>
              </a:tr>
              <a:tr h="228265">
                <a:tc>
                  <a:txBody>
                    <a:bodyPr/>
                    <a:lstStyle/>
                    <a:p>
                      <a:pPr algn="ctr" fontAlgn="ctr"/>
                      <a:r>
                        <a:rPr lang="cs-CZ" sz="1000" b="0" i="0" u="none" strike="noStrike">
                          <a:solidFill>
                            <a:srgbClr val="063E85"/>
                          </a:solidFill>
                          <a:effectLst/>
                          <a:latin typeface="+mn-lt"/>
                        </a:rPr>
                        <a:t>2021</a:t>
                      </a:r>
                    </a:p>
                  </a:txBody>
                  <a:tcPr marL="108000" marR="108000" marT="0" marB="0" anchor="ctr"/>
                </a:tc>
                <a:tc>
                  <a:txBody>
                    <a:bodyPr/>
                    <a:lstStyle/>
                    <a:p>
                      <a:pPr algn="ctr" fontAlgn="b"/>
                      <a:r>
                        <a:rPr lang="cs-CZ" sz="1000" b="0" i="0" u="none" strike="noStrike">
                          <a:solidFill>
                            <a:srgbClr val="063E85"/>
                          </a:solidFill>
                          <a:effectLst/>
                          <a:latin typeface="+mn-lt"/>
                        </a:rPr>
                        <a:t>62</a:t>
                      </a:r>
                    </a:p>
                  </a:txBody>
                  <a:tcPr marL="108000" marR="108000" marT="0" marB="0" anchor="ctr"/>
                </a:tc>
                <a:tc>
                  <a:txBody>
                    <a:bodyPr/>
                    <a:lstStyle/>
                    <a:p>
                      <a:pPr algn="l" fontAlgn="b"/>
                      <a:r>
                        <a:rPr lang="cs-CZ" sz="1000" b="0" i="0" u="none" strike="noStrike">
                          <a:solidFill>
                            <a:srgbClr val="063E85"/>
                          </a:solidFill>
                          <a:effectLst/>
                          <a:latin typeface="+mn-lt"/>
                        </a:rPr>
                        <a:t>Podskalí</a:t>
                      </a:r>
                    </a:p>
                  </a:txBody>
                  <a:tcPr marL="108000" marR="108000" marT="0" marB="0" anchor="ctr"/>
                </a:tc>
                <a:tc>
                  <a:txBody>
                    <a:bodyPr/>
                    <a:lstStyle/>
                    <a:p>
                      <a:pPr algn="r" fontAlgn="b"/>
                      <a:r>
                        <a:rPr lang="cs-CZ" sz="1000" b="0" i="0" u="none" strike="noStrike">
                          <a:solidFill>
                            <a:srgbClr val="063E85"/>
                          </a:solidFill>
                          <a:effectLst/>
                          <a:latin typeface="+mn-lt"/>
                        </a:rPr>
                        <a:t>1,152</a:t>
                      </a:r>
                    </a:p>
                  </a:txBody>
                  <a:tcPr marL="108000" marR="108000" marT="0" marB="0" anchor="ctr"/>
                </a:tc>
                <a:tc>
                  <a:txBody>
                    <a:bodyPr/>
                    <a:lstStyle/>
                    <a:p>
                      <a:pPr algn="r" fontAlgn="b"/>
                      <a:r>
                        <a:rPr lang="cs-CZ" sz="1000" b="0" i="0" u="none" strike="noStrike" dirty="0">
                          <a:solidFill>
                            <a:srgbClr val="063E85"/>
                          </a:solidFill>
                          <a:effectLst/>
                          <a:latin typeface="+mn-lt"/>
                        </a:rPr>
                        <a:t>21 719 410</a:t>
                      </a:r>
                    </a:p>
                  </a:txBody>
                  <a:tcPr marL="108000" marR="108000" marT="0" marB="0" anchor="ctr"/>
                </a:tc>
                <a:extLst>
                  <a:ext uri="{0D108BD9-81ED-4DB2-BD59-A6C34878D82A}">
                    <a16:rowId xmlns:a16="http://schemas.microsoft.com/office/drawing/2014/main" val="1326937022"/>
                  </a:ext>
                </a:extLst>
              </a:tr>
              <a:tr h="228265">
                <a:tc>
                  <a:txBody>
                    <a:bodyPr/>
                    <a:lstStyle/>
                    <a:p>
                      <a:pPr algn="ctr" fontAlgn="ctr"/>
                      <a:r>
                        <a:rPr lang="cs-CZ" sz="1000" b="0" i="0" u="none" strike="noStrike">
                          <a:solidFill>
                            <a:srgbClr val="063E85"/>
                          </a:solidFill>
                          <a:effectLst/>
                          <a:latin typeface="+mn-lt"/>
                        </a:rPr>
                        <a:t>2021</a:t>
                      </a:r>
                    </a:p>
                  </a:txBody>
                  <a:tcPr marL="108000" marR="108000" marT="0" marB="0" anchor="ctr"/>
                </a:tc>
                <a:tc>
                  <a:txBody>
                    <a:bodyPr/>
                    <a:lstStyle/>
                    <a:p>
                      <a:pPr algn="ctr" fontAlgn="b"/>
                      <a:r>
                        <a:rPr lang="cs-CZ" sz="1000" b="0" i="0" u="none" strike="noStrike" dirty="0">
                          <a:solidFill>
                            <a:srgbClr val="063E85"/>
                          </a:solidFill>
                          <a:effectLst/>
                          <a:latin typeface="+mn-lt"/>
                        </a:rPr>
                        <a:t>62</a:t>
                      </a:r>
                    </a:p>
                  </a:txBody>
                  <a:tcPr marL="108000" marR="108000" marT="0" marB="0" anchor="ctr"/>
                </a:tc>
                <a:tc>
                  <a:txBody>
                    <a:bodyPr/>
                    <a:lstStyle/>
                    <a:p>
                      <a:pPr algn="l" fontAlgn="b"/>
                      <a:r>
                        <a:rPr lang="cs-CZ" sz="1000" b="0" i="0" u="none" strike="noStrike">
                          <a:solidFill>
                            <a:srgbClr val="063E85"/>
                          </a:solidFill>
                          <a:effectLst/>
                          <a:latin typeface="+mn-lt"/>
                        </a:rPr>
                        <a:t>Podskalí - opěrná zeď v km 28,950 – 29,545</a:t>
                      </a:r>
                    </a:p>
                  </a:txBody>
                  <a:tcPr marL="108000" marR="108000" marT="0" marB="0" anchor="ctr"/>
                </a:tc>
                <a:tc>
                  <a:txBody>
                    <a:bodyPr/>
                    <a:lstStyle/>
                    <a:p>
                      <a:pPr algn="r" fontAlgn="b"/>
                      <a:r>
                        <a:rPr lang="cs-CZ" sz="1000" b="0" i="0" u="none" strike="noStrike">
                          <a:solidFill>
                            <a:srgbClr val="063E85"/>
                          </a:solidFill>
                          <a:effectLst/>
                          <a:latin typeface="+mn-lt"/>
                        </a:rPr>
                        <a:t>0,595</a:t>
                      </a:r>
                    </a:p>
                  </a:txBody>
                  <a:tcPr marL="108000" marR="108000" marT="0" marB="0" anchor="ctr"/>
                </a:tc>
                <a:tc>
                  <a:txBody>
                    <a:bodyPr/>
                    <a:lstStyle/>
                    <a:p>
                      <a:pPr algn="l" fontAlgn="b"/>
                      <a:r>
                        <a:rPr lang="cs-CZ" sz="1000" b="0" i="0" u="none" strike="noStrike" dirty="0">
                          <a:solidFill>
                            <a:srgbClr val="063E85"/>
                          </a:solidFill>
                          <a:effectLst/>
                          <a:latin typeface="+mn-lt"/>
                        </a:rPr>
                        <a:t> </a:t>
                      </a:r>
                    </a:p>
                  </a:txBody>
                  <a:tcPr marL="108000" marR="108000" marT="0" marB="0" anchor="ctr"/>
                </a:tc>
                <a:extLst>
                  <a:ext uri="{0D108BD9-81ED-4DB2-BD59-A6C34878D82A}">
                    <a16:rowId xmlns:a16="http://schemas.microsoft.com/office/drawing/2014/main" val="1799383319"/>
                  </a:ext>
                </a:extLst>
              </a:tr>
              <a:tr h="228265">
                <a:tc>
                  <a:txBody>
                    <a:bodyPr/>
                    <a:lstStyle/>
                    <a:p>
                      <a:pPr algn="ctr" fontAlgn="ctr"/>
                      <a:r>
                        <a:rPr lang="cs-CZ" sz="1000" b="0" i="0" u="none" strike="noStrike">
                          <a:solidFill>
                            <a:srgbClr val="063E85"/>
                          </a:solidFill>
                          <a:effectLst/>
                          <a:latin typeface="+mn-lt"/>
                        </a:rPr>
                        <a:t>2021</a:t>
                      </a:r>
                    </a:p>
                  </a:txBody>
                  <a:tcPr marL="108000" marR="108000" marT="0" marB="0" anchor="ctr"/>
                </a:tc>
                <a:tc>
                  <a:txBody>
                    <a:bodyPr/>
                    <a:lstStyle/>
                    <a:p>
                      <a:pPr algn="ctr" fontAlgn="b"/>
                      <a:r>
                        <a:rPr lang="cs-CZ" sz="1000" b="0" i="0" u="none" strike="noStrike">
                          <a:solidFill>
                            <a:srgbClr val="063E85"/>
                          </a:solidFill>
                          <a:effectLst/>
                          <a:latin typeface="+mn-lt"/>
                        </a:rPr>
                        <a:t>62</a:t>
                      </a:r>
                    </a:p>
                  </a:txBody>
                  <a:tcPr marL="108000" marR="108000" marT="0" marB="0" anchor="ctr"/>
                </a:tc>
                <a:tc>
                  <a:txBody>
                    <a:bodyPr/>
                    <a:lstStyle/>
                    <a:p>
                      <a:pPr algn="l" fontAlgn="b"/>
                      <a:r>
                        <a:rPr lang="cs-CZ" sz="1000" b="0" i="0" u="none" strike="noStrike">
                          <a:solidFill>
                            <a:srgbClr val="063E85"/>
                          </a:solidFill>
                          <a:effectLst/>
                          <a:latin typeface="+mn-lt"/>
                        </a:rPr>
                        <a:t>Hřensko, rekonstrukce odvodnění opěrné zdi v km 32,058 </a:t>
                      </a:r>
                    </a:p>
                  </a:txBody>
                  <a:tcPr marL="108000" marR="108000" marT="0" marB="0" anchor="ctr"/>
                </a:tc>
                <a:tc>
                  <a:txBody>
                    <a:bodyPr/>
                    <a:lstStyle/>
                    <a:p>
                      <a:pPr algn="r" fontAlgn="b"/>
                      <a:endParaRPr lang="cs-CZ" sz="1000" b="0" i="0" u="none" strike="noStrike" dirty="0">
                        <a:solidFill>
                          <a:srgbClr val="063E85"/>
                        </a:solidFill>
                        <a:effectLst/>
                        <a:latin typeface="+mn-lt"/>
                      </a:endParaRPr>
                    </a:p>
                  </a:txBody>
                  <a:tcPr marL="108000" marR="108000" marT="0" marB="0" anchor="ctr"/>
                </a:tc>
                <a:tc>
                  <a:txBody>
                    <a:bodyPr/>
                    <a:lstStyle/>
                    <a:p>
                      <a:pPr algn="r" fontAlgn="b"/>
                      <a:r>
                        <a:rPr lang="cs-CZ" sz="1000" b="0" i="0" u="none" strike="noStrike" dirty="0">
                          <a:solidFill>
                            <a:srgbClr val="063E85"/>
                          </a:solidFill>
                          <a:effectLst/>
                          <a:latin typeface="+mn-lt"/>
                        </a:rPr>
                        <a:t>2 100 000</a:t>
                      </a:r>
                    </a:p>
                  </a:txBody>
                  <a:tcPr marL="108000" marR="108000" marT="0" marB="0" anchor="ctr"/>
                </a:tc>
                <a:extLst>
                  <a:ext uri="{0D108BD9-81ED-4DB2-BD59-A6C34878D82A}">
                    <a16:rowId xmlns:a16="http://schemas.microsoft.com/office/drawing/2014/main" val="1897833109"/>
                  </a:ext>
                </a:extLst>
              </a:tr>
              <a:tr h="228265">
                <a:tc>
                  <a:txBody>
                    <a:bodyPr/>
                    <a:lstStyle/>
                    <a:p>
                      <a:pPr algn="ctr" fontAlgn="ctr"/>
                      <a:r>
                        <a:rPr lang="cs-CZ" sz="1000" b="0" i="0" u="none" strike="noStrike">
                          <a:solidFill>
                            <a:srgbClr val="063E85"/>
                          </a:solidFill>
                          <a:effectLst/>
                          <a:latin typeface="+mn-lt"/>
                        </a:rPr>
                        <a:t>2021</a:t>
                      </a:r>
                    </a:p>
                  </a:txBody>
                  <a:tcPr marL="108000" marR="108000" marT="0" marB="0" anchor="ctr"/>
                </a:tc>
                <a:tc>
                  <a:txBody>
                    <a:bodyPr/>
                    <a:lstStyle/>
                    <a:p>
                      <a:pPr algn="ctr" fontAlgn="b"/>
                      <a:r>
                        <a:rPr lang="cs-CZ" sz="1000" b="0" i="0" u="none" strike="noStrike">
                          <a:solidFill>
                            <a:srgbClr val="063E85"/>
                          </a:solidFill>
                          <a:effectLst/>
                          <a:latin typeface="+mn-lt"/>
                        </a:rPr>
                        <a:t>62</a:t>
                      </a:r>
                    </a:p>
                  </a:txBody>
                  <a:tcPr marL="108000" marR="108000" marT="0" marB="0" anchor="ctr"/>
                </a:tc>
                <a:tc>
                  <a:txBody>
                    <a:bodyPr/>
                    <a:lstStyle/>
                    <a:p>
                      <a:pPr algn="l" fontAlgn="b"/>
                      <a:r>
                        <a:rPr lang="en-US" sz="1000" b="0" i="0" u="none" strike="noStrike" dirty="0" err="1">
                          <a:solidFill>
                            <a:srgbClr val="063E85"/>
                          </a:solidFill>
                          <a:effectLst/>
                          <a:latin typeface="+mn-lt"/>
                        </a:rPr>
                        <a:t>Malšovice</a:t>
                      </a:r>
                      <a:r>
                        <a:rPr lang="en-US" sz="1000" b="0" i="0" u="none" strike="noStrike" dirty="0">
                          <a:solidFill>
                            <a:srgbClr val="063E85"/>
                          </a:solidFill>
                          <a:effectLst/>
                          <a:latin typeface="+mn-lt"/>
                        </a:rPr>
                        <a:t>, most </a:t>
                      </a:r>
                      <a:r>
                        <a:rPr lang="en-US" sz="1000" b="0" i="0" u="none" strike="noStrike" dirty="0" err="1">
                          <a:solidFill>
                            <a:srgbClr val="063E85"/>
                          </a:solidFill>
                          <a:effectLst/>
                          <a:latin typeface="+mn-lt"/>
                        </a:rPr>
                        <a:t>ev</a:t>
                      </a:r>
                      <a:r>
                        <a:rPr lang="en-US" sz="1000" b="0" i="0" u="none" strike="noStrike" dirty="0">
                          <a:solidFill>
                            <a:srgbClr val="063E85"/>
                          </a:solidFill>
                          <a:effectLst/>
                          <a:latin typeface="+mn-lt"/>
                        </a:rPr>
                        <a:t>. č. 62-015</a:t>
                      </a:r>
                    </a:p>
                  </a:txBody>
                  <a:tcPr marL="108000" marR="108000" marT="0" marB="0" anchor="ctr"/>
                </a:tc>
                <a:tc>
                  <a:txBody>
                    <a:bodyPr/>
                    <a:lstStyle/>
                    <a:p>
                      <a:pPr algn="r" fontAlgn="b"/>
                      <a:endParaRPr lang="cs-CZ" sz="1000" b="0" i="0" u="none" strike="noStrike" dirty="0">
                        <a:solidFill>
                          <a:srgbClr val="063E85"/>
                        </a:solidFill>
                        <a:effectLst/>
                        <a:latin typeface="+mn-lt"/>
                      </a:endParaRPr>
                    </a:p>
                  </a:txBody>
                  <a:tcPr marL="108000" marR="108000" marT="0" marB="0" anchor="ctr"/>
                </a:tc>
                <a:tc>
                  <a:txBody>
                    <a:bodyPr/>
                    <a:lstStyle/>
                    <a:p>
                      <a:pPr algn="r" fontAlgn="b"/>
                      <a:r>
                        <a:rPr lang="cs-CZ" sz="1000" b="0" i="0" u="none" strike="noStrike" dirty="0">
                          <a:solidFill>
                            <a:srgbClr val="063E85"/>
                          </a:solidFill>
                          <a:effectLst/>
                          <a:latin typeface="+mn-lt"/>
                        </a:rPr>
                        <a:t>33 984 515</a:t>
                      </a:r>
                    </a:p>
                  </a:txBody>
                  <a:tcPr marL="108000" marR="108000" marT="0" marB="0" anchor="ctr"/>
                </a:tc>
                <a:extLst>
                  <a:ext uri="{0D108BD9-81ED-4DB2-BD59-A6C34878D82A}">
                    <a16:rowId xmlns:a16="http://schemas.microsoft.com/office/drawing/2014/main" val="1097342128"/>
                  </a:ext>
                </a:extLst>
              </a:tr>
              <a:tr h="228265">
                <a:tc>
                  <a:txBody>
                    <a:bodyPr/>
                    <a:lstStyle/>
                    <a:p>
                      <a:pPr algn="ctr" fontAlgn="ctr"/>
                      <a:r>
                        <a:rPr lang="cs-CZ" sz="1000" b="0" i="0" u="none" strike="noStrike" dirty="0">
                          <a:solidFill>
                            <a:srgbClr val="063E85"/>
                          </a:solidFill>
                          <a:effectLst/>
                          <a:latin typeface="+mn-lt"/>
                        </a:rPr>
                        <a:t>2021</a:t>
                      </a:r>
                    </a:p>
                  </a:txBody>
                  <a:tcPr marL="108000" marR="108000" marT="0" marB="0" anchor="ctr"/>
                </a:tc>
                <a:tc>
                  <a:txBody>
                    <a:bodyPr/>
                    <a:lstStyle/>
                    <a:p>
                      <a:pPr algn="ctr" fontAlgn="b"/>
                      <a:r>
                        <a:rPr lang="cs-CZ" sz="1000" b="0" i="0" u="none" strike="noStrike" dirty="0">
                          <a:solidFill>
                            <a:srgbClr val="063E85"/>
                          </a:solidFill>
                          <a:effectLst/>
                          <a:latin typeface="+mn-lt"/>
                        </a:rPr>
                        <a:t>62</a:t>
                      </a:r>
                    </a:p>
                  </a:txBody>
                  <a:tcPr marL="108000" marR="108000" marT="0" marB="0" anchor="ctr"/>
                </a:tc>
                <a:tc>
                  <a:txBody>
                    <a:bodyPr/>
                    <a:lstStyle/>
                    <a:p>
                      <a:pPr algn="l" fontAlgn="b"/>
                      <a:r>
                        <a:rPr lang="en-US" sz="1000" b="0" i="0" u="none" strike="noStrike" dirty="0">
                          <a:solidFill>
                            <a:srgbClr val="063E85"/>
                          </a:solidFill>
                          <a:effectLst/>
                          <a:latin typeface="+mn-lt"/>
                        </a:rPr>
                        <a:t>most </a:t>
                      </a:r>
                      <a:r>
                        <a:rPr lang="en-US" sz="1000" b="0" i="0" u="none" strike="noStrike" dirty="0" err="1">
                          <a:solidFill>
                            <a:srgbClr val="063E85"/>
                          </a:solidFill>
                          <a:effectLst/>
                          <a:latin typeface="+mn-lt"/>
                        </a:rPr>
                        <a:t>přes</a:t>
                      </a:r>
                      <a:r>
                        <a:rPr lang="en-US" sz="1000" b="0" i="0" u="none" strike="noStrike" dirty="0">
                          <a:solidFill>
                            <a:srgbClr val="063E85"/>
                          </a:solidFill>
                          <a:effectLst/>
                          <a:latin typeface="+mn-lt"/>
                        </a:rPr>
                        <a:t> </a:t>
                      </a:r>
                      <a:r>
                        <a:rPr lang="en-US" sz="1000" b="0" i="0" u="none" strike="noStrike" dirty="0" err="1">
                          <a:solidFill>
                            <a:srgbClr val="063E85"/>
                          </a:solidFill>
                          <a:effectLst/>
                          <a:latin typeface="+mn-lt"/>
                        </a:rPr>
                        <a:t>strž</a:t>
                      </a:r>
                      <a:r>
                        <a:rPr lang="en-US" sz="1000" b="0" i="0" u="none" strike="noStrike" dirty="0">
                          <a:solidFill>
                            <a:srgbClr val="063E85"/>
                          </a:solidFill>
                          <a:effectLst/>
                          <a:latin typeface="+mn-lt"/>
                        </a:rPr>
                        <a:t>, most </a:t>
                      </a:r>
                      <a:r>
                        <a:rPr lang="en-US" sz="1000" b="0" i="0" u="none" strike="noStrike" dirty="0" err="1">
                          <a:solidFill>
                            <a:srgbClr val="063E85"/>
                          </a:solidFill>
                          <a:effectLst/>
                          <a:latin typeface="+mn-lt"/>
                        </a:rPr>
                        <a:t>ev</a:t>
                      </a:r>
                      <a:r>
                        <a:rPr lang="en-US" sz="1000" b="0" i="0" u="none" strike="noStrike" dirty="0">
                          <a:solidFill>
                            <a:srgbClr val="063E85"/>
                          </a:solidFill>
                          <a:effectLst/>
                          <a:latin typeface="+mn-lt"/>
                        </a:rPr>
                        <a:t>. č. 62-026</a:t>
                      </a:r>
                    </a:p>
                  </a:txBody>
                  <a:tcPr marL="108000" marR="108000" marT="0" marB="0" anchor="ctr"/>
                </a:tc>
                <a:tc>
                  <a:txBody>
                    <a:bodyPr/>
                    <a:lstStyle/>
                    <a:p>
                      <a:pPr algn="r" fontAlgn="b"/>
                      <a:endParaRPr lang="cs-CZ" sz="1000" b="0" i="0" u="none" strike="noStrike" dirty="0">
                        <a:solidFill>
                          <a:srgbClr val="063E85"/>
                        </a:solidFill>
                        <a:effectLst/>
                        <a:latin typeface="+mn-lt"/>
                      </a:endParaRPr>
                    </a:p>
                  </a:txBody>
                  <a:tcPr marL="108000" marR="108000" marT="0" marB="0" anchor="ctr"/>
                </a:tc>
                <a:tc>
                  <a:txBody>
                    <a:bodyPr/>
                    <a:lstStyle/>
                    <a:p>
                      <a:pPr algn="r" fontAlgn="b"/>
                      <a:r>
                        <a:rPr lang="cs-CZ" sz="1000" b="0" i="0" u="none" strike="noStrike" dirty="0">
                          <a:solidFill>
                            <a:srgbClr val="063E85"/>
                          </a:solidFill>
                          <a:effectLst/>
                          <a:latin typeface="+mn-lt"/>
                        </a:rPr>
                        <a:t>4 500 000</a:t>
                      </a:r>
                    </a:p>
                  </a:txBody>
                  <a:tcPr marL="108000" marR="108000" marT="0" marB="0" anchor="ctr"/>
                </a:tc>
                <a:extLst>
                  <a:ext uri="{0D108BD9-81ED-4DB2-BD59-A6C34878D82A}">
                    <a16:rowId xmlns:a16="http://schemas.microsoft.com/office/drawing/2014/main" val="3111315083"/>
                  </a:ext>
                </a:extLst>
              </a:tr>
              <a:tr h="228265">
                <a:tc>
                  <a:txBody>
                    <a:bodyPr/>
                    <a:lstStyle/>
                    <a:p>
                      <a:pPr algn="ctr" fontAlgn="ctr"/>
                      <a:r>
                        <a:rPr lang="cs-CZ" sz="1000" b="0" i="0" u="none" strike="noStrike" dirty="0">
                          <a:solidFill>
                            <a:srgbClr val="063E85"/>
                          </a:solidFill>
                          <a:effectLst/>
                          <a:latin typeface="+mn-lt"/>
                        </a:rPr>
                        <a:t>2021</a:t>
                      </a:r>
                    </a:p>
                  </a:txBody>
                  <a:tcPr marL="108000" marR="108000" marT="0" marB="0" anchor="ctr"/>
                </a:tc>
                <a:tc>
                  <a:txBody>
                    <a:bodyPr/>
                    <a:lstStyle/>
                    <a:p>
                      <a:pPr algn="ctr" fontAlgn="b"/>
                      <a:r>
                        <a:rPr lang="cs-CZ" sz="1000" b="0" i="0" u="none" strike="noStrike" dirty="0">
                          <a:solidFill>
                            <a:srgbClr val="063E85"/>
                          </a:solidFill>
                          <a:effectLst/>
                          <a:latin typeface="+mn-lt"/>
                        </a:rPr>
                        <a:t>13</a:t>
                      </a:r>
                    </a:p>
                  </a:txBody>
                  <a:tcPr marL="108000" marR="108000" marT="0" marB="0" anchor="ctr"/>
                </a:tc>
                <a:tc>
                  <a:txBody>
                    <a:bodyPr/>
                    <a:lstStyle/>
                    <a:p>
                      <a:pPr algn="l" fontAlgn="b"/>
                      <a:r>
                        <a:rPr lang="en-US" sz="1000" b="0" i="0" u="none" strike="noStrike" dirty="0" err="1">
                          <a:solidFill>
                            <a:srgbClr val="063E85"/>
                          </a:solidFill>
                          <a:effectLst/>
                          <a:latin typeface="+mn-lt"/>
                        </a:rPr>
                        <a:t>Děčín</a:t>
                      </a:r>
                      <a:r>
                        <a:rPr lang="en-US" sz="1000" b="0" i="0" u="none" strike="noStrike" dirty="0">
                          <a:solidFill>
                            <a:srgbClr val="063E85"/>
                          </a:solidFill>
                          <a:effectLst/>
                          <a:latin typeface="+mn-lt"/>
                        </a:rPr>
                        <a:t>, most </a:t>
                      </a:r>
                      <a:r>
                        <a:rPr lang="en-US" sz="1000" b="0" i="0" u="none" strike="noStrike" dirty="0" err="1">
                          <a:solidFill>
                            <a:srgbClr val="063E85"/>
                          </a:solidFill>
                          <a:effectLst/>
                          <a:latin typeface="+mn-lt"/>
                        </a:rPr>
                        <a:t>ev</a:t>
                      </a:r>
                      <a:r>
                        <a:rPr lang="en-US" sz="1000" b="0" i="0" u="none" strike="noStrike" dirty="0">
                          <a:solidFill>
                            <a:srgbClr val="063E85"/>
                          </a:solidFill>
                          <a:effectLst/>
                          <a:latin typeface="+mn-lt"/>
                        </a:rPr>
                        <a:t>. č. 13-085 </a:t>
                      </a:r>
                      <a:r>
                        <a:rPr lang="en-US" sz="1000" b="0" i="0" u="none" strike="noStrike" dirty="0" err="1">
                          <a:solidFill>
                            <a:srgbClr val="063E85"/>
                          </a:solidFill>
                          <a:effectLst/>
                          <a:latin typeface="+mn-lt"/>
                        </a:rPr>
                        <a:t>pravobřežní</a:t>
                      </a:r>
                      <a:r>
                        <a:rPr lang="en-US" sz="1000" b="0" i="0" u="none" strike="noStrike" dirty="0">
                          <a:solidFill>
                            <a:srgbClr val="063E85"/>
                          </a:solidFill>
                          <a:effectLst/>
                          <a:latin typeface="+mn-lt"/>
                        </a:rPr>
                        <a:t> </a:t>
                      </a:r>
                      <a:r>
                        <a:rPr lang="en-US" sz="1000" b="0" i="0" u="none" strike="noStrike" dirty="0" err="1">
                          <a:solidFill>
                            <a:srgbClr val="063E85"/>
                          </a:solidFill>
                          <a:effectLst/>
                          <a:latin typeface="+mn-lt"/>
                        </a:rPr>
                        <a:t>estakáda</a:t>
                      </a:r>
                      <a:r>
                        <a:rPr lang="en-US" sz="1000" b="0" i="0" u="none" strike="noStrike" dirty="0">
                          <a:solidFill>
                            <a:srgbClr val="063E85"/>
                          </a:solidFill>
                          <a:effectLst/>
                          <a:latin typeface="+mn-lt"/>
                        </a:rPr>
                        <a:t> - </a:t>
                      </a:r>
                      <a:r>
                        <a:rPr lang="en-US" sz="1000" b="0" i="0" u="none" strike="noStrike" dirty="0" err="1">
                          <a:solidFill>
                            <a:srgbClr val="063E85"/>
                          </a:solidFill>
                          <a:effectLst/>
                          <a:latin typeface="+mn-lt"/>
                        </a:rPr>
                        <a:t>velkoplošná</a:t>
                      </a:r>
                      <a:r>
                        <a:rPr lang="en-US" sz="1000" b="0" i="0" u="none" strike="noStrike" dirty="0">
                          <a:solidFill>
                            <a:srgbClr val="063E85"/>
                          </a:solidFill>
                          <a:effectLst/>
                          <a:latin typeface="+mn-lt"/>
                        </a:rPr>
                        <a:t> </a:t>
                      </a:r>
                      <a:r>
                        <a:rPr lang="en-US" sz="1000" b="0" i="0" u="none" strike="noStrike" dirty="0" err="1">
                          <a:solidFill>
                            <a:srgbClr val="063E85"/>
                          </a:solidFill>
                          <a:effectLst/>
                          <a:latin typeface="+mn-lt"/>
                        </a:rPr>
                        <a:t>oprava</a:t>
                      </a:r>
                      <a:endParaRPr lang="en-US" sz="1000" b="0" i="0" u="none" strike="noStrike" dirty="0">
                        <a:solidFill>
                          <a:srgbClr val="063E85"/>
                        </a:solidFill>
                        <a:effectLst/>
                        <a:latin typeface="+mn-lt"/>
                      </a:endParaRPr>
                    </a:p>
                  </a:txBody>
                  <a:tcPr marL="108000" marR="108000" marT="0" marB="0" anchor="ctr"/>
                </a:tc>
                <a:tc>
                  <a:txBody>
                    <a:bodyPr/>
                    <a:lstStyle/>
                    <a:p>
                      <a:pPr algn="r" fontAlgn="b"/>
                      <a:endParaRPr lang="cs-CZ" sz="1000" b="0" i="0" u="none" strike="noStrike" dirty="0">
                        <a:solidFill>
                          <a:srgbClr val="063E85"/>
                        </a:solidFill>
                        <a:effectLst/>
                        <a:latin typeface="+mn-lt"/>
                      </a:endParaRPr>
                    </a:p>
                  </a:txBody>
                  <a:tcPr marL="108000" marR="108000" marT="0" marB="0" anchor="ctr"/>
                </a:tc>
                <a:tc>
                  <a:txBody>
                    <a:bodyPr/>
                    <a:lstStyle/>
                    <a:p>
                      <a:pPr algn="r" fontAlgn="b"/>
                      <a:r>
                        <a:rPr lang="cs-CZ" sz="1000" b="0" i="0" u="none" strike="noStrike" dirty="0">
                          <a:solidFill>
                            <a:srgbClr val="063E85"/>
                          </a:solidFill>
                          <a:effectLst/>
                          <a:latin typeface="+mn-lt"/>
                        </a:rPr>
                        <a:t>64 475 516</a:t>
                      </a:r>
                    </a:p>
                  </a:txBody>
                  <a:tcPr marL="108000" marR="108000" marT="0" marB="0" anchor="ctr"/>
                </a:tc>
                <a:extLst>
                  <a:ext uri="{0D108BD9-81ED-4DB2-BD59-A6C34878D82A}">
                    <a16:rowId xmlns:a16="http://schemas.microsoft.com/office/drawing/2014/main" val="1093041497"/>
                  </a:ext>
                </a:extLst>
              </a:tr>
            </a:tbl>
          </a:graphicData>
        </a:graphic>
      </p:graphicFrame>
    </p:spTree>
    <p:extLst>
      <p:ext uri="{BB962C8B-B14F-4D97-AF65-F5344CB8AC3E}">
        <p14:creationId xmlns:p14="http://schemas.microsoft.com/office/powerpoint/2010/main" val="177931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8" accel="100000" fill="hold" nodeType="clickEffect">
                                  <p:stCondLst>
                                    <p:cond delay="0"/>
                                  </p:stCondLst>
                                  <p:childTnLst>
                                    <p:anim calcmode="lin" valueType="num">
                                      <p:cBhvr additive="base">
                                        <p:cTn id="6" dur="500"/>
                                        <p:tgtEl>
                                          <p:spTgt spid="8"/>
                                        </p:tgtEl>
                                        <p:attrNameLst>
                                          <p:attrName>ppt_x</p:attrName>
                                        </p:attrNameLst>
                                      </p:cBhvr>
                                      <p:tavLst>
                                        <p:tav tm="0">
                                          <p:val>
                                            <p:strVal val="ppt_x"/>
                                          </p:val>
                                        </p:tav>
                                        <p:tav tm="100000">
                                          <p:val>
                                            <p:strVal val="0-ppt_w/2"/>
                                          </p:val>
                                        </p:tav>
                                      </p:tavLst>
                                    </p:anim>
                                    <p:anim calcmode="lin" valueType="num">
                                      <p:cBhvr additive="base">
                                        <p:cTn id="7" dur="500"/>
                                        <p:tgtEl>
                                          <p:spTgt spid="8"/>
                                        </p:tgtEl>
                                        <p:attrNameLst>
                                          <p:attrName>ppt_y</p:attrName>
                                        </p:attrNameLst>
                                      </p:cBhvr>
                                      <p:tavLst>
                                        <p:tav tm="0">
                                          <p:val>
                                            <p:strVal val="ppt_y"/>
                                          </p:val>
                                        </p:tav>
                                        <p:tav tm="100000">
                                          <p:val>
                                            <p:strVal val="ppt_y"/>
                                          </p:val>
                                        </p:tav>
                                      </p:tavLst>
                                    </p:anim>
                                    <p:set>
                                      <p:cBhvr>
                                        <p:cTn id="8" dur="1" fill="hold">
                                          <p:stCondLst>
                                            <p:cond delay="499"/>
                                          </p:stCondLst>
                                        </p:cTn>
                                        <p:tgtEl>
                                          <p:spTgt spid="8"/>
                                        </p:tgtEl>
                                        <p:attrNameLst>
                                          <p:attrName>style.visibility</p:attrName>
                                        </p:attrNameLst>
                                      </p:cBhvr>
                                      <p:to>
                                        <p:strVal val="hidden"/>
                                      </p:to>
                                    </p:set>
                                  </p:childTnLst>
                                </p:cTn>
                              </p:par>
                            </p:childTnLst>
                          </p:cTn>
                        </p:par>
                        <p:par>
                          <p:cTn id="9" fill="hold">
                            <p:stCondLst>
                              <p:cond delay="500"/>
                            </p:stCondLst>
                            <p:childTnLst>
                              <p:par>
                                <p:cTn id="10" presetID="2" presetClass="entr" presetSubtype="2" decel="100000"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1+#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Nadpis 5">
            <a:extLst>
              <a:ext uri="{FF2B5EF4-FFF2-40B4-BE49-F238E27FC236}">
                <a16:creationId xmlns:a16="http://schemas.microsoft.com/office/drawing/2014/main" id="{FA5B9B28-6C22-4299-BCE6-BCCBBBEA3456}"/>
              </a:ext>
            </a:extLst>
          </p:cNvPr>
          <p:cNvSpPr>
            <a:spLocks noGrp="1"/>
          </p:cNvSpPr>
          <p:nvPr>
            <p:ph type="title" idx="4294967295"/>
          </p:nvPr>
        </p:nvSpPr>
        <p:spPr/>
        <p:txBody>
          <a:bodyPr/>
          <a:lstStyle/>
          <a:p>
            <a:r>
              <a:rPr lang="cs-CZ" dirty="0"/>
              <a:t>Mapa oprav 2021</a:t>
            </a:r>
          </a:p>
        </p:txBody>
      </p:sp>
      <p:pic>
        <p:nvPicPr>
          <p:cNvPr id="3" name="Obrázek 2" descr="Obsah obrázku mapa&#10;&#10;Popis byl vytvořen automaticky">
            <a:extLst>
              <a:ext uri="{FF2B5EF4-FFF2-40B4-BE49-F238E27FC236}">
                <a16:creationId xmlns:a16="http://schemas.microsoft.com/office/drawing/2014/main" id="{E88C15D9-F095-4BF5-8119-FF125772E3C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21" y="0"/>
            <a:ext cx="10687571" cy="7559675"/>
          </a:xfrm>
          <a:prstGeom prst="rect">
            <a:avLst/>
          </a:prstGeom>
        </p:spPr>
      </p:pic>
      <p:pic>
        <p:nvPicPr>
          <p:cNvPr id="5" name="Obrázek 4">
            <a:extLst>
              <a:ext uri="{FF2B5EF4-FFF2-40B4-BE49-F238E27FC236}">
                <a16:creationId xmlns:a16="http://schemas.microsoft.com/office/drawing/2014/main" id="{58EF1640-6B0C-4AD1-977E-D3F474A2A7A1}"/>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121" y="0"/>
            <a:ext cx="10687570" cy="7559675"/>
          </a:xfrm>
          <a:prstGeom prst="rect">
            <a:avLst/>
          </a:prstGeom>
        </p:spPr>
      </p:pic>
    </p:spTree>
    <p:extLst>
      <p:ext uri="{BB962C8B-B14F-4D97-AF65-F5344CB8AC3E}">
        <p14:creationId xmlns:p14="http://schemas.microsoft.com/office/powerpoint/2010/main" val="24988849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100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87B2C5F9-BC72-4DCC-BFEA-C33181A35C34}"/>
              </a:ext>
            </a:extLst>
          </p:cNvPr>
          <p:cNvSpPr>
            <a:spLocks noGrp="1"/>
          </p:cNvSpPr>
          <p:nvPr>
            <p:ph type="title"/>
          </p:nvPr>
        </p:nvSpPr>
        <p:spPr/>
        <p:txBody>
          <a:bodyPr/>
          <a:lstStyle/>
          <a:p>
            <a:r>
              <a:rPr lang="cs-CZ" dirty="0"/>
              <a:t>Opravy v přípravě (2022–2023)</a:t>
            </a:r>
          </a:p>
        </p:txBody>
      </p:sp>
      <p:graphicFrame>
        <p:nvGraphicFramePr>
          <p:cNvPr id="4" name="Tabulka 4">
            <a:extLst>
              <a:ext uri="{FF2B5EF4-FFF2-40B4-BE49-F238E27FC236}">
                <a16:creationId xmlns:a16="http://schemas.microsoft.com/office/drawing/2014/main" id="{F51D25B0-E069-4143-893F-D9DADF69184B}"/>
              </a:ext>
            </a:extLst>
          </p:cNvPr>
          <p:cNvGraphicFramePr>
            <a:graphicFrameLocks noGrp="1"/>
          </p:cNvGraphicFramePr>
          <p:nvPr>
            <p:ph sz="quarter" idx="11"/>
            <p:extLst>
              <p:ext uri="{D42A27DB-BD31-4B8C-83A1-F6EECF244321}">
                <p14:modId xmlns:p14="http://schemas.microsoft.com/office/powerpoint/2010/main" val="2517222164"/>
              </p:ext>
            </p:extLst>
          </p:nvPr>
        </p:nvGraphicFramePr>
        <p:xfrm>
          <a:off x="519905" y="1246496"/>
          <a:ext cx="9650415" cy="5267520"/>
        </p:xfrm>
        <a:graphic>
          <a:graphicData uri="http://schemas.openxmlformats.org/drawingml/2006/table">
            <a:tbl>
              <a:tblPr firstRow="1" lastRow="1" bandRow="1">
                <a:tableStyleId>{5C22544A-7EE6-4342-B048-85BDC9FD1C3A}</a:tableStyleId>
              </a:tblPr>
              <a:tblGrid>
                <a:gridCol w="1081220">
                  <a:extLst>
                    <a:ext uri="{9D8B030D-6E8A-4147-A177-3AD203B41FA5}">
                      <a16:colId xmlns:a16="http://schemas.microsoft.com/office/drawing/2014/main" val="1375320738"/>
                    </a:ext>
                  </a:extLst>
                </a:gridCol>
                <a:gridCol w="1038153">
                  <a:extLst>
                    <a:ext uri="{9D8B030D-6E8A-4147-A177-3AD203B41FA5}">
                      <a16:colId xmlns:a16="http://schemas.microsoft.com/office/drawing/2014/main" val="2677912933"/>
                    </a:ext>
                  </a:extLst>
                </a:gridCol>
                <a:gridCol w="5067014">
                  <a:extLst>
                    <a:ext uri="{9D8B030D-6E8A-4147-A177-3AD203B41FA5}">
                      <a16:colId xmlns:a16="http://schemas.microsoft.com/office/drawing/2014/main" val="2940595246"/>
                    </a:ext>
                  </a:extLst>
                </a:gridCol>
                <a:gridCol w="1127531">
                  <a:extLst>
                    <a:ext uri="{9D8B030D-6E8A-4147-A177-3AD203B41FA5}">
                      <a16:colId xmlns:a16="http://schemas.microsoft.com/office/drawing/2014/main" val="2443837911"/>
                    </a:ext>
                  </a:extLst>
                </a:gridCol>
                <a:gridCol w="1336497">
                  <a:extLst>
                    <a:ext uri="{9D8B030D-6E8A-4147-A177-3AD203B41FA5}">
                      <a16:colId xmlns:a16="http://schemas.microsoft.com/office/drawing/2014/main" val="460129761"/>
                    </a:ext>
                  </a:extLst>
                </a:gridCol>
              </a:tblGrid>
              <a:tr h="228265">
                <a:tc>
                  <a:txBody>
                    <a:bodyPr/>
                    <a:lstStyle/>
                    <a:p>
                      <a:pPr algn="ctr" fontAlgn="ctr"/>
                      <a:r>
                        <a:rPr lang="cs-CZ" sz="1200" b="1" u="none" strike="noStrike" dirty="0">
                          <a:solidFill>
                            <a:schemeClr val="bg1"/>
                          </a:solidFill>
                          <a:effectLst/>
                        </a:rPr>
                        <a:t>Rok realizace</a:t>
                      </a:r>
                      <a:endParaRPr lang="cs-CZ" sz="1200" b="1" i="0" u="none" strike="noStrike" dirty="0">
                        <a:solidFill>
                          <a:schemeClr val="bg1"/>
                        </a:solidFill>
                        <a:effectLst/>
                        <a:latin typeface="+mn-lt"/>
                      </a:endParaRPr>
                    </a:p>
                  </a:txBody>
                  <a:tcPr anchor="ctr"/>
                </a:tc>
                <a:tc>
                  <a:txBody>
                    <a:bodyPr/>
                    <a:lstStyle/>
                    <a:p>
                      <a:pPr algn="ctr" fontAlgn="ctr"/>
                      <a:r>
                        <a:rPr lang="cs-CZ" sz="1200" b="1" u="none" strike="noStrike" dirty="0">
                          <a:solidFill>
                            <a:schemeClr val="bg1"/>
                          </a:solidFill>
                          <a:effectLst/>
                        </a:rPr>
                        <a:t>Číslo silnice</a:t>
                      </a:r>
                      <a:endParaRPr lang="cs-CZ" sz="1200" b="1" i="0" u="none" strike="noStrike" dirty="0">
                        <a:solidFill>
                          <a:schemeClr val="bg1"/>
                        </a:solidFill>
                        <a:effectLst/>
                        <a:latin typeface="+mn-lt"/>
                      </a:endParaRPr>
                    </a:p>
                  </a:txBody>
                  <a:tcPr anchor="ctr"/>
                </a:tc>
                <a:tc>
                  <a:txBody>
                    <a:bodyPr/>
                    <a:lstStyle/>
                    <a:p>
                      <a:pPr algn="ctr" fontAlgn="ctr"/>
                      <a:r>
                        <a:rPr lang="cs-CZ" sz="1200" b="1" u="none" strike="noStrike" dirty="0">
                          <a:solidFill>
                            <a:schemeClr val="bg1"/>
                          </a:solidFill>
                          <a:effectLst/>
                        </a:rPr>
                        <a:t>Název akce</a:t>
                      </a:r>
                      <a:endParaRPr lang="cs-CZ" sz="1200" b="1" i="0" u="none" strike="noStrike" dirty="0">
                        <a:solidFill>
                          <a:schemeClr val="bg1"/>
                        </a:solidFill>
                        <a:effectLst/>
                        <a:latin typeface="+mn-lt"/>
                      </a:endParaRPr>
                    </a:p>
                  </a:txBody>
                  <a:tcPr anchor="ctr"/>
                </a:tc>
                <a:tc>
                  <a:txBody>
                    <a:bodyPr/>
                    <a:lstStyle/>
                    <a:p>
                      <a:pPr algn="ctr" fontAlgn="ctr"/>
                      <a:r>
                        <a:rPr lang="cs-CZ" sz="1200" b="1" u="none" strike="noStrike" dirty="0">
                          <a:solidFill>
                            <a:schemeClr val="bg1"/>
                          </a:solidFill>
                          <a:effectLst/>
                        </a:rPr>
                        <a:t>Délka úseku</a:t>
                      </a:r>
                      <a:endParaRPr lang="cs-CZ" sz="1200" b="1" i="0" u="none" strike="noStrike" dirty="0">
                        <a:solidFill>
                          <a:schemeClr val="bg1"/>
                        </a:solidFill>
                        <a:effectLst/>
                        <a:latin typeface="+mn-lt"/>
                      </a:endParaRPr>
                    </a:p>
                  </a:txBody>
                  <a:tcPr anchor="ctr"/>
                </a:tc>
                <a:tc>
                  <a:txBody>
                    <a:bodyPr/>
                    <a:lstStyle/>
                    <a:p>
                      <a:pPr algn="ctr" fontAlgn="ctr"/>
                      <a:r>
                        <a:rPr lang="cs-CZ" sz="1200" b="1" u="none" strike="noStrike" dirty="0">
                          <a:solidFill>
                            <a:schemeClr val="bg1"/>
                          </a:solidFill>
                          <a:effectLst/>
                        </a:rPr>
                        <a:t>Cena vč. DPH </a:t>
                      </a:r>
                      <a:endParaRPr lang="cs-CZ" sz="1200" b="1" i="0" u="none" strike="noStrike" dirty="0">
                        <a:solidFill>
                          <a:schemeClr val="bg1"/>
                        </a:solidFill>
                        <a:effectLst/>
                        <a:latin typeface="+mn-lt"/>
                      </a:endParaRPr>
                    </a:p>
                  </a:txBody>
                  <a:tcPr anchor="ctr"/>
                </a:tc>
                <a:extLst>
                  <a:ext uri="{0D108BD9-81ED-4DB2-BD59-A6C34878D82A}">
                    <a16:rowId xmlns:a16="http://schemas.microsoft.com/office/drawing/2014/main" val="1972602638"/>
                  </a:ext>
                </a:extLst>
              </a:tr>
              <a:tr h="324000">
                <a:tc>
                  <a:txBody>
                    <a:bodyPr/>
                    <a:lstStyle/>
                    <a:p>
                      <a:pPr algn="ctr" fontAlgn="ctr"/>
                      <a:r>
                        <a:rPr lang="cs-CZ" sz="1300" b="0" u="none" strike="noStrike" dirty="0">
                          <a:solidFill>
                            <a:srgbClr val="063E85"/>
                          </a:solidFill>
                          <a:effectLst/>
                        </a:rPr>
                        <a:t>2022</a:t>
                      </a:r>
                      <a:endParaRPr lang="cs-CZ"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ctr" fontAlgn="b"/>
                      <a:r>
                        <a:rPr lang="cs-CZ" sz="1300" b="0" u="none" strike="noStrike">
                          <a:solidFill>
                            <a:srgbClr val="063E85"/>
                          </a:solidFill>
                          <a:effectLst/>
                        </a:rPr>
                        <a:t>13</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a:solidFill>
                            <a:srgbClr val="063E85"/>
                          </a:solidFill>
                          <a:effectLst/>
                        </a:rPr>
                        <a:t>Jílové - Martiněves</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r" fontAlgn="b"/>
                      <a:r>
                        <a:rPr lang="cs-CZ" sz="1300" b="0" u="none" strike="noStrike">
                          <a:solidFill>
                            <a:srgbClr val="063E85"/>
                          </a:solidFill>
                          <a:effectLst/>
                        </a:rPr>
                        <a:t>1,260</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a:solidFill>
                            <a:srgbClr val="063E85"/>
                          </a:solidFill>
                          <a:effectLst/>
                        </a:rPr>
                        <a:t>         18 900 000 </a:t>
                      </a:r>
                      <a:endParaRPr lang="cs-CZ" sz="1300" b="0" i="0" u="none" strike="noStrike">
                        <a:solidFill>
                          <a:srgbClr val="063E85"/>
                        </a:solidFill>
                        <a:effectLst/>
                        <a:latin typeface="Times New Roman" panose="02020603050405020304" pitchFamily="18" charset="0"/>
                      </a:endParaRPr>
                    </a:p>
                  </a:txBody>
                  <a:tcPr marL="45720" marR="45720" anchor="ctr"/>
                </a:tc>
                <a:extLst>
                  <a:ext uri="{0D108BD9-81ED-4DB2-BD59-A6C34878D82A}">
                    <a16:rowId xmlns:a16="http://schemas.microsoft.com/office/drawing/2014/main" val="1759273707"/>
                  </a:ext>
                </a:extLst>
              </a:tr>
              <a:tr h="324000">
                <a:tc>
                  <a:txBody>
                    <a:bodyPr/>
                    <a:lstStyle/>
                    <a:p>
                      <a:pPr algn="ctr" fontAlgn="ctr"/>
                      <a:r>
                        <a:rPr lang="cs-CZ" sz="1300" b="0" u="none" strike="noStrike" dirty="0">
                          <a:solidFill>
                            <a:srgbClr val="063E85"/>
                          </a:solidFill>
                          <a:effectLst/>
                        </a:rPr>
                        <a:t>2022</a:t>
                      </a:r>
                      <a:endParaRPr lang="cs-CZ"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ctr" fontAlgn="b"/>
                      <a:r>
                        <a:rPr lang="cs-CZ" sz="1300" b="0" u="none" strike="noStrike" dirty="0">
                          <a:solidFill>
                            <a:srgbClr val="063E85"/>
                          </a:solidFill>
                          <a:effectLst/>
                        </a:rPr>
                        <a:t>13</a:t>
                      </a:r>
                      <a:endParaRPr lang="cs-CZ"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dirty="0">
                          <a:solidFill>
                            <a:srgbClr val="063E85"/>
                          </a:solidFill>
                          <a:effectLst/>
                        </a:rPr>
                        <a:t>Jílové - Děčín</a:t>
                      </a:r>
                      <a:endParaRPr lang="cs-CZ"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r" fontAlgn="b"/>
                      <a:r>
                        <a:rPr lang="cs-CZ" sz="1300" b="0" u="none" strike="noStrike">
                          <a:solidFill>
                            <a:srgbClr val="063E85"/>
                          </a:solidFill>
                          <a:effectLst/>
                        </a:rPr>
                        <a:t>0,426</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a:solidFill>
                            <a:srgbClr val="063E85"/>
                          </a:solidFill>
                          <a:effectLst/>
                        </a:rPr>
                        <a:t>           6 390 000 </a:t>
                      </a:r>
                      <a:endParaRPr lang="cs-CZ" sz="1300" b="0" i="0" u="none" strike="noStrike">
                        <a:solidFill>
                          <a:srgbClr val="063E85"/>
                        </a:solidFill>
                        <a:effectLst/>
                        <a:latin typeface="Times New Roman" panose="02020603050405020304" pitchFamily="18" charset="0"/>
                      </a:endParaRPr>
                    </a:p>
                  </a:txBody>
                  <a:tcPr marL="45720" marR="45720" anchor="ctr"/>
                </a:tc>
                <a:extLst>
                  <a:ext uri="{0D108BD9-81ED-4DB2-BD59-A6C34878D82A}">
                    <a16:rowId xmlns:a16="http://schemas.microsoft.com/office/drawing/2014/main" val="2655652249"/>
                  </a:ext>
                </a:extLst>
              </a:tr>
              <a:tr h="324000">
                <a:tc>
                  <a:txBody>
                    <a:bodyPr/>
                    <a:lstStyle/>
                    <a:p>
                      <a:pPr algn="ctr" fontAlgn="ctr"/>
                      <a:r>
                        <a:rPr lang="cs-CZ" sz="1300" b="0" u="none" strike="noStrike">
                          <a:solidFill>
                            <a:srgbClr val="063E85"/>
                          </a:solidFill>
                          <a:effectLst/>
                        </a:rPr>
                        <a:t>2022</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ctr" fontAlgn="b"/>
                      <a:r>
                        <a:rPr lang="cs-CZ" sz="1300" b="0" u="none" strike="noStrike" dirty="0">
                          <a:solidFill>
                            <a:srgbClr val="063E85"/>
                          </a:solidFill>
                          <a:effectLst/>
                        </a:rPr>
                        <a:t>13</a:t>
                      </a:r>
                      <a:endParaRPr lang="cs-CZ"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dirty="0">
                          <a:solidFill>
                            <a:srgbClr val="063E85"/>
                          </a:solidFill>
                          <a:effectLst/>
                        </a:rPr>
                        <a:t>Děčín, ul. Teplická</a:t>
                      </a:r>
                      <a:endParaRPr lang="cs-CZ"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r" fontAlgn="b"/>
                      <a:r>
                        <a:rPr lang="cs-CZ" sz="1300" b="0" u="none" strike="noStrike">
                          <a:solidFill>
                            <a:srgbClr val="063E85"/>
                          </a:solidFill>
                          <a:effectLst/>
                        </a:rPr>
                        <a:t>1,855</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a:solidFill>
                            <a:srgbClr val="063E85"/>
                          </a:solidFill>
                          <a:effectLst/>
                        </a:rPr>
                        <a:t>         27 825 000 </a:t>
                      </a:r>
                      <a:endParaRPr lang="cs-CZ" sz="1300" b="0" i="0" u="none" strike="noStrike">
                        <a:solidFill>
                          <a:srgbClr val="063E85"/>
                        </a:solidFill>
                        <a:effectLst/>
                        <a:latin typeface="Times New Roman" panose="02020603050405020304" pitchFamily="18" charset="0"/>
                      </a:endParaRPr>
                    </a:p>
                  </a:txBody>
                  <a:tcPr marL="45720" marR="45720" anchor="ctr"/>
                </a:tc>
                <a:extLst>
                  <a:ext uri="{0D108BD9-81ED-4DB2-BD59-A6C34878D82A}">
                    <a16:rowId xmlns:a16="http://schemas.microsoft.com/office/drawing/2014/main" val="2978333418"/>
                  </a:ext>
                </a:extLst>
              </a:tr>
              <a:tr h="324000">
                <a:tc>
                  <a:txBody>
                    <a:bodyPr/>
                    <a:lstStyle/>
                    <a:p>
                      <a:pPr algn="ctr" fontAlgn="ctr"/>
                      <a:r>
                        <a:rPr lang="cs-CZ" sz="1300" b="0" u="none" strike="noStrike">
                          <a:solidFill>
                            <a:srgbClr val="063E85"/>
                          </a:solidFill>
                          <a:effectLst/>
                        </a:rPr>
                        <a:t>2022</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ctr" fontAlgn="b"/>
                      <a:r>
                        <a:rPr lang="cs-CZ" sz="1300" b="0" u="none" strike="noStrike">
                          <a:solidFill>
                            <a:srgbClr val="063E85"/>
                          </a:solidFill>
                          <a:effectLst/>
                        </a:rPr>
                        <a:t>13</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dirty="0">
                          <a:solidFill>
                            <a:srgbClr val="063E85"/>
                          </a:solidFill>
                          <a:effectLst/>
                        </a:rPr>
                        <a:t>Děčín, křižovatka Teplická</a:t>
                      </a:r>
                      <a:endParaRPr lang="cs-CZ"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r" fontAlgn="b"/>
                      <a:r>
                        <a:rPr lang="cs-CZ" sz="1300" b="0" u="none" strike="noStrike">
                          <a:solidFill>
                            <a:srgbClr val="063E85"/>
                          </a:solidFill>
                          <a:effectLst/>
                        </a:rPr>
                        <a:t>0,124</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a:solidFill>
                            <a:srgbClr val="063E85"/>
                          </a:solidFill>
                          <a:effectLst/>
                        </a:rPr>
                        <a:t>           1 860 000 </a:t>
                      </a:r>
                      <a:endParaRPr lang="cs-CZ" sz="1300" b="0" i="0" u="none" strike="noStrike">
                        <a:solidFill>
                          <a:srgbClr val="063E85"/>
                        </a:solidFill>
                        <a:effectLst/>
                        <a:latin typeface="Times New Roman" panose="02020603050405020304" pitchFamily="18" charset="0"/>
                      </a:endParaRPr>
                    </a:p>
                  </a:txBody>
                  <a:tcPr marL="45720" marR="45720" anchor="ctr"/>
                </a:tc>
                <a:extLst>
                  <a:ext uri="{0D108BD9-81ED-4DB2-BD59-A6C34878D82A}">
                    <a16:rowId xmlns:a16="http://schemas.microsoft.com/office/drawing/2014/main" val="1902446455"/>
                  </a:ext>
                </a:extLst>
              </a:tr>
              <a:tr h="324000">
                <a:tc>
                  <a:txBody>
                    <a:bodyPr/>
                    <a:lstStyle/>
                    <a:p>
                      <a:pPr algn="ctr" fontAlgn="ctr"/>
                      <a:r>
                        <a:rPr lang="cs-CZ" sz="1300" b="0" u="none" strike="noStrike">
                          <a:solidFill>
                            <a:srgbClr val="063E85"/>
                          </a:solidFill>
                          <a:effectLst/>
                        </a:rPr>
                        <a:t>2022</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ctr" fontAlgn="b"/>
                      <a:r>
                        <a:rPr lang="cs-CZ" sz="1300" b="0" u="none" strike="noStrike">
                          <a:solidFill>
                            <a:srgbClr val="063E85"/>
                          </a:solidFill>
                          <a:effectLst/>
                        </a:rPr>
                        <a:t>13</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dirty="0">
                          <a:solidFill>
                            <a:srgbClr val="063E85"/>
                          </a:solidFill>
                          <a:effectLst/>
                        </a:rPr>
                        <a:t>Děčín, most ev. č. 13-085 - velkoplošná oprava</a:t>
                      </a:r>
                      <a:endParaRPr lang="cs-CZ"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r" fontAlgn="b"/>
                      <a:r>
                        <a:rPr lang="cs-CZ" sz="1300" b="0" u="none" strike="noStrike">
                          <a:solidFill>
                            <a:srgbClr val="063E85"/>
                          </a:solidFill>
                          <a:effectLst/>
                        </a:rPr>
                        <a:t>1,381</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a:solidFill>
                            <a:srgbClr val="063E85"/>
                          </a:solidFill>
                          <a:effectLst/>
                        </a:rPr>
                        <a:t>         20 715 000 </a:t>
                      </a:r>
                      <a:endParaRPr lang="cs-CZ" sz="1300" b="0" i="0" u="none" strike="noStrike">
                        <a:solidFill>
                          <a:srgbClr val="063E85"/>
                        </a:solidFill>
                        <a:effectLst/>
                        <a:latin typeface="Times New Roman" panose="02020603050405020304" pitchFamily="18" charset="0"/>
                      </a:endParaRPr>
                    </a:p>
                  </a:txBody>
                  <a:tcPr marL="45720" marR="45720" anchor="ctr"/>
                </a:tc>
                <a:extLst>
                  <a:ext uri="{0D108BD9-81ED-4DB2-BD59-A6C34878D82A}">
                    <a16:rowId xmlns:a16="http://schemas.microsoft.com/office/drawing/2014/main" val="3869134576"/>
                  </a:ext>
                </a:extLst>
              </a:tr>
              <a:tr h="324000">
                <a:tc>
                  <a:txBody>
                    <a:bodyPr/>
                    <a:lstStyle/>
                    <a:p>
                      <a:pPr algn="ctr" fontAlgn="ctr"/>
                      <a:r>
                        <a:rPr lang="cs-CZ" sz="1300" b="0" u="none" strike="noStrike">
                          <a:solidFill>
                            <a:srgbClr val="063E85"/>
                          </a:solidFill>
                          <a:effectLst/>
                        </a:rPr>
                        <a:t>2022</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ctr" fontAlgn="b"/>
                      <a:r>
                        <a:rPr lang="cs-CZ" sz="1300" b="0" u="none" strike="noStrike">
                          <a:solidFill>
                            <a:srgbClr val="063E85"/>
                          </a:solidFill>
                          <a:effectLst/>
                        </a:rPr>
                        <a:t>13</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dirty="0">
                          <a:solidFill>
                            <a:srgbClr val="063E85"/>
                          </a:solidFill>
                          <a:effectLst/>
                        </a:rPr>
                        <a:t>Ludvíkovice, ul. Kamenická</a:t>
                      </a:r>
                      <a:endParaRPr lang="cs-CZ"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r" fontAlgn="b"/>
                      <a:r>
                        <a:rPr lang="cs-CZ" sz="1300" b="0" u="none" strike="noStrike">
                          <a:solidFill>
                            <a:srgbClr val="063E85"/>
                          </a:solidFill>
                          <a:effectLst/>
                        </a:rPr>
                        <a:t>0,900</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a:solidFill>
                            <a:srgbClr val="063E85"/>
                          </a:solidFill>
                          <a:effectLst/>
                        </a:rPr>
                        <a:t>         13 500 000 </a:t>
                      </a:r>
                      <a:endParaRPr lang="cs-CZ" sz="1300" b="0" i="0" u="none" strike="noStrike">
                        <a:solidFill>
                          <a:srgbClr val="063E85"/>
                        </a:solidFill>
                        <a:effectLst/>
                        <a:latin typeface="Times New Roman" panose="02020603050405020304" pitchFamily="18" charset="0"/>
                      </a:endParaRPr>
                    </a:p>
                  </a:txBody>
                  <a:tcPr marL="45720" marR="45720" anchor="ctr"/>
                </a:tc>
                <a:extLst>
                  <a:ext uri="{0D108BD9-81ED-4DB2-BD59-A6C34878D82A}">
                    <a16:rowId xmlns:a16="http://schemas.microsoft.com/office/drawing/2014/main" val="3183426949"/>
                  </a:ext>
                </a:extLst>
              </a:tr>
              <a:tr h="324000">
                <a:tc>
                  <a:txBody>
                    <a:bodyPr/>
                    <a:lstStyle/>
                    <a:p>
                      <a:pPr algn="ctr" fontAlgn="ctr"/>
                      <a:r>
                        <a:rPr lang="cs-CZ" sz="1300" b="0" u="none" strike="noStrike">
                          <a:solidFill>
                            <a:srgbClr val="063E85"/>
                          </a:solidFill>
                          <a:effectLst/>
                        </a:rPr>
                        <a:t>2022</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ctr" fontAlgn="b"/>
                      <a:r>
                        <a:rPr lang="cs-CZ" sz="1300" b="0" u="none" strike="noStrike">
                          <a:solidFill>
                            <a:srgbClr val="063E85"/>
                          </a:solidFill>
                          <a:effectLst/>
                        </a:rPr>
                        <a:t>13</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dirty="0">
                          <a:solidFill>
                            <a:srgbClr val="063E85"/>
                          </a:solidFill>
                          <a:effectLst/>
                        </a:rPr>
                        <a:t>Česká Kamenice, ul. Pivovarská - úprava komunikace a chodníků</a:t>
                      </a:r>
                      <a:endParaRPr lang="cs-CZ"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r" fontAlgn="b"/>
                      <a:r>
                        <a:rPr lang="cs-CZ" sz="1300" b="0" u="none" strike="noStrike">
                          <a:solidFill>
                            <a:srgbClr val="063E85"/>
                          </a:solidFill>
                          <a:effectLst/>
                        </a:rPr>
                        <a:t>0,107</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a:solidFill>
                            <a:srgbClr val="063E85"/>
                          </a:solidFill>
                          <a:effectLst/>
                        </a:rPr>
                        <a:t>           1 605 000 </a:t>
                      </a:r>
                      <a:endParaRPr lang="cs-CZ" sz="1300" b="0" i="0" u="none" strike="noStrike">
                        <a:solidFill>
                          <a:srgbClr val="063E85"/>
                        </a:solidFill>
                        <a:effectLst/>
                        <a:latin typeface="Times New Roman" panose="02020603050405020304" pitchFamily="18" charset="0"/>
                      </a:endParaRPr>
                    </a:p>
                  </a:txBody>
                  <a:tcPr marL="45720" marR="45720" anchor="ctr"/>
                </a:tc>
                <a:extLst>
                  <a:ext uri="{0D108BD9-81ED-4DB2-BD59-A6C34878D82A}">
                    <a16:rowId xmlns:a16="http://schemas.microsoft.com/office/drawing/2014/main" val="3703624216"/>
                  </a:ext>
                </a:extLst>
              </a:tr>
              <a:tr h="324000">
                <a:tc>
                  <a:txBody>
                    <a:bodyPr/>
                    <a:lstStyle/>
                    <a:p>
                      <a:pPr algn="ctr" fontAlgn="ctr"/>
                      <a:r>
                        <a:rPr lang="cs-CZ" sz="1300" b="0" u="none" strike="noStrike" dirty="0">
                          <a:solidFill>
                            <a:srgbClr val="063E85"/>
                          </a:solidFill>
                          <a:effectLst/>
                        </a:rPr>
                        <a:t>2022</a:t>
                      </a:r>
                      <a:endParaRPr lang="cs-CZ"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ctr" fontAlgn="b"/>
                      <a:r>
                        <a:rPr lang="cs-CZ" sz="1300" b="0" u="none" strike="noStrike" dirty="0">
                          <a:solidFill>
                            <a:srgbClr val="063E85"/>
                          </a:solidFill>
                          <a:effectLst/>
                        </a:rPr>
                        <a:t>13</a:t>
                      </a:r>
                      <a:endParaRPr lang="cs-CZ"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l" fontAlgn="b"/>
                      <a:r>
                        <a:rPr lang="pl-PL" sz="1300" b="0" u="none" strike="noStrike" dirty="0">
                          <a:solidFill>
                            <a:srgbClr val="063E85"/>
                          </a:solidFill>
                          <a:effectLst/>
                        </a:rPr>
                        <a:t>Česká Kamenice, ul. Pražská - OK Lidl</a:t>
                      </a:r>
                      <a:endParaRPr lang="pl-PL"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r" fontAlgn="b"/>
                      <a:r>
                        <a:rPr lang="cs-CZ" sz="1300" b="0" u="none" strike="noStrike" dirty="0">
                          <a:solidFill>
                            <a:srgbClr val="063E85"/>
                          </a:solidFill>
                          <a:effectLst/>
                        </a:rPr>
                        <a:t>0,198</a:t>
                      </a:r>
                      <a:endParaRPr lang="cs-CZ"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dirty="0">
                          <a:solidFill>
                            <a:srgbClr val="063E85"/>
                          </a:solidFill>
                          <a:effectLst/>
                        </a:rPr>
                        <a:t>           2 970 000 </a:t>
                      </a:r>
                      <a:endParaRPr lang="cs-CZ" sz="1300" b="0" i="0" u="none" strike="noStrike" dirty="0">
                        <a:solidFill>
                          <a:srgbClr val="063E85"/>
                        </a:solidFill>
                        <a:effectLst/>
                        <a:latin typeface="Times New Roman" panose="02020603050405020304" pitchFamily="18" charset="0"/>
                      </a:endParaRPr>
                    </a:p>
                  </a:txBody>
                  <a:tcPr marL="45720" marR="45720" anchor="ctr"/>
                </a:tc>
                <a:extLst>
                  <a:ext uri="{0D108BD9-81ED-4DB2-BD59-A6C34878D82A}">
                    <a16:rowId xmlns:a16="http://schemas.microsoft.com/office/drawing/2014/main" val="1971352185"/>
                  </a:ext>
                </a:extLst>
              </a:tr>
              <a:tr h="324000">
                <a:tc>
                  <a:txBody>
                    <a:bodyPr/>
                    <a:lstStyle/>
                    <a:p>
                      <a:pPr algn="ctr" fontAlgn="ctr"/>
                      <a:r>
                        <a:rPr lang="cs-CZ" sz="1300" b="0" u="none" strike="noStrike" dirty="0">
                          <a:solidFill>
                            <a:srgbClr val="063E85"/>
                          </a:solidFill>
                          <a:effectLst/>
                        </a:rPr>
                        <a:t>2022</a:t>
                      </a:r>
                      <a:endParaRPr lang="cs-CZ"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ctr" fontAlgn="b"/>
                      <a:r>
                        <a:rPr lang="cs-CZ" sz="1300" b="0" i="0" u="none" strike="noStrike" dirty="0">
                          <a:solidFill>
                            <a:srgbClr val="063E85"/>
                          </a:solidFill>
                          <a:effectLst/>
                          <a:latin typeface="Times New Roman" panose="02020603050405020304" pitchFamily="18" charset="0"/>
                        </a:rPr>
                        <a:t>62</a:t>
                      </a:r>
                    </a:p>
                  </a:txBody>
                  <a:tcPr marL="45720" marR="45720" anchor="ctr"/>
                </a:tc>
                <a:tc>
                  <a:txBody>
                    <a:bodyPr/>
                    <a:lstStyle/>
                    <a:p>
                      <a:pPr algn="l" fontAlgn="b"/>
                      <a:r>
                        <a:rPr lang="pl-PL" sz="1300" b="0" u="none" strike="noStrike" dirty="0">
                          <a:solidFill>
                            <a:srgbClr val="063E85"/>
                          </a:solidFill>
                          <a:effectLst/>
                        </a:rPr>
                        <a:t>Česká Kamenice, opěrná zeď</a:t>
                      </a:r>
                      <a:endParaRPr lang="pl-PL"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r" fontAlgn="b"/>
                      <a:endParaRPr lang="cs-CZ"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dirty="0">
                          <a:solidFill>
                            <a:srgbClr val="063E85"/>
                          </a:solidFill>
                          <a:effectLst/>
                        </a:rPr>
                        <a:t> </a:t>
                      </a:r>
                      <a:endParaRPr lang="cs-CZ" sz="1300" b="0" i="0" u="none" strike="noStrike" dirty="0">
                        <a:solidFill>
                          <a:srgbClr val="063E85"/>
                        </a:solidFill>
                        <a:effectLst/>
                        <a:latin typeface="Times New Roman" panose="02020603050405020304" pitchFamily="18" charset="0"/>
                      </a:endParaRPr>
                    </a:p>
                  </a:txBody>
                  <a:tcPr marL="45720" marR="45720" anchor="ctr"/>
                </a:tc>
                <a:extLst>
                  <a:ext uri="{0D108BD9-81ED-4DB2-BD59-A6C34878D82A}">
                    <a16:rowId xmlns:a16="http://schemas.microsoft.com/office/drawing/2014/main" val="3929570728"/>
                  </a:ext>
                </a:extLst>
              </a:tr>
              <a:tr h="324000">
                <a:tc>
                  <a:txBody>
                    <a:bodyPr/>
                    <a:lstStyle/>
                    <a:p>
                      <a:pPr algn="ctr" fontAlgn="ctr"/>
                      <a:r>
                        <a:rPr lang="cs-CZ" sz="1300" b="0" u="none" strike="noStrike">
                          <a:solidFill>
                            <a:srgbClr val="063E85"/>
                          </a:solidFill>
                          <a:effectLst/>
                        </a:rPr>
                        <a:t>2022</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ctr" fontAlgn="b"/>
                      <a:r>
                        <a:rPr lang="cs-CZ" sz="1300" b="0" u="none" strike="noStrike">
                          <a:solidFill>
                            <a:srgbClr val="063E85"/>
                          </a:solidFill>
                          <a:effectLst/>
                        </a:rPr>
                        <a:t>62</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dirty="0">
                          <a:solidFill>
                            <a:srgbClr val="063E85"/>
                          </a:solidFill>
                          <a:effectLst/>
                        </a:rPr>
                        <a:t>Děčín - Loubí točna BUS</a:t>
                      </a:r>
                      <a:endParaRPr lang="cs-CZ"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r" fontAlgn="b"/>
                      <a:r>
                        <a:rPr lang="cs-CZ" sz="1300" b="0" u="none" strike="noStrike">
                          <a:solidFill>
                            <a:srgbClr val="063E85"/>
                          </a:solidFill>
                          <a:effectLst/>
                        </a:rPr>
                        <a:t>1,016</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a:solidFill>
                            <a:srgbClr val="063E85"/>
                          </a:solidFill>
                          <a:effectLst/>
                        </a:rPr>
                        <a:t>         15 240 000 </a:t>
                      </a:r>
                      <a:endParaRPr lang="cs-CZ" sz="1300" b="0" i="0" u="none" strike="noStrike">
                        <a:solidFill>
                          <a:srgbClr val="063E85"/>
                        </a:solidFill>
                        <a:effectLst/>
                        <a:latin typeface="Times New Roman" panose="02020603050405020304" pitchFamily="18" charset="0"/>
                      </a:endParaRPr>
                    </a:p>
                  </a:txBody>
                  <a:tcPr marL="45720" marR="45720" anchor="ctr"/>
                </a:tc>
                <a:extLst>
                  <a:ext uri="{0D108BD9-81ED-4DB2-BD59-A6C34878D82A}">
                    <a16:rowId xmlns:a16="http://schemas.microsoft.com/office/drawing/2014/main" val="3355714359"/>
                  </a:ext>
                </a:extLst>
              </a:tr>
              <a:tr h="324000">
                <a:tc>
                  <a:txBody>
                    <a:bodyPr/>
                    <a:lstStyle/>
                    <a:p>
                      <a:pPr algn="ctr" fontAlgn="ctr"/>
                      <a:r>
                        <a:rPr lang="cs-CZ" sz="1300" b="0" u="none" strike="noStrike">
                          <a:solidFill>
                            <a:srgbClr val="063E85"/>
                          </a:solidFill>
                          <a:effectLst/>
                        </a:rPr>
                        <a:t>2022</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ctr" fontAlgn="b"/>
                      <a:r>
                        <a:rPr lang="cs-CZ" sz="1300" b="0" u="none" strike="noStrike">
                          <a:solidFill>
                            <a:srgbClr val="063E85"/>
                          </a:solidFill>
                          <a:effectLst/>
                        </a:rPr>
                        <a:t>13</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en-US" sz="1300" b="0" u="none" strike="noStrike" dirty="0" err="1">
                          <a:solidFill>
                            <a:srgbClr val="063E85"/>
                          </a:solidFill>
                          <a:effectLst/>
                        </a:rPr>
                        <a:t>Jílové</a:t>
                      </a:r>
                      <a:r>
                        <a:rPr lang="en-US" sz="1300" b="0" u="none" strike="noStrike" dirty="0">
                          <a:solidFill>
                            <a:srgbClr val="063E85"/>
                          </a:solidFill>
                          <a:effectLst/>
                        </a:rPr>
                        <a:t>, most </a:t>
                      </a:r>
                      <a:r>
                        <a:rPr lang="en-US" sz="1300" b="0" u="none" strike="noStrike" dirty="0" err="1">
                          <a:solidFill>
                            <a:srgbClr val="063E85"/>
                          </a:solidFill>
                          <a:effectLst/>
                        </a:rPr>
                        <a:t>ev</a:t>
                      </a:r>
                      <a:r>
                        <a:rPr lang="en-US" sz="1300" b="0" u="none" strike="noStrike" dirty="0">
                          <a:solidFill>
                            <a:srgbClr val="063E85"/>
                          </a:solidFill>
                          <a:effectLst/>
                        </a:rPr>
                        <a:t>. č. 13-081</a:t>
                      </a:r>
                      <a:endParaRPr lang="en-US"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r" fontAlgn="b"/>
                      <a:r>
                        <a:rPr lang="cs-CZ" sz="1300" b="0" u="none" strike="noStrike">
                          <a:solidFill>
                            <a:srgbClr val="063E85"/>
                          </a:solidFill>
                          <a:effectLst/>
                        </a:rPr>
                        <a:t>0,006</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a:solidFill>
                            <a:srgbClr val="063E85"/>
                          </a:solidFill>
                          <a:effectLst/>
                        </a:rPr>
                        <a:t>           6 320 000 </a:t>
                      </a:r>
                      <a:endParaRPr lang="cs-CZ" sz="1300" b="0" i="0" u="none" strike="noStrike">
                        <a:solidFill>
                          <a:srgbClr val="063E85"/>
                        </a:solidFill>
                        <a:effectLst/>
                        <a:latin typeface="Times New Roman" panose="02020603050405020304" pitchFamily="18" charset="0"/>
                      </a:endParaRPr>
                    </a:p>
                  </a:txBody>
                  <a:tcPr marL="45720" marR="45720" anchor="ctr"/>
                </a:tc>
                <a:extLst>
                  <a:ext uri="{0D108BD9-81ED-4DB2-BD59-A6C34878D82A}">
                    <a16:rowId xmlns:a16="http://schemas.microsoft.com/office/drawing/2014/main" val="4068143850"/>
                  </a:ext>
                </a:extLst>
              </a:tr>
              <a:tr h="324000">
                <a:tc>
                  <a:txBody>
                    <a:bodyPr/>
                    <a:lstStyle/>
                    <a:p>
                      <a:pPr algn="ctr" fontAlgn="ctr"/>
                      <a:r>
                        <a:rPr lang="cs-CZ" sz="1300" b="0" u="none" strike="noStrike">
                          <a:solidFill>
                            <a:srgbClr val="063E85"/>
                          </a:solidFill>
                          <a:effectLst/>
                        </a:rPr>
                        <a:t>2023</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ctr" fontAlgn="b"/>
                      <a:r>
                        <a:rPr lang="cs-CZ" sz="1300" b="0" u="none" strike="noStrike">
                          <a:solidFill>
                            <a:srgbClr val="063E85"/>
                          </a:solidFill>
                          <a:effectLst/>
                        </a:rPr>
                        <a:t>13</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en-US" sz="1300" b="0" u="none" strike="noStrike" dirty="0" err="1">
                          <a:solidFill>
                            <a:srgbClr val="063E85"/>
                          </a:solidFill>
                          <a:effectLst/>
                        </a:rPr>
                        <a:t>Jílové</a:t>
                      </a:r>
                      <a:r>
                        <a:rPr lang="en-US" sz="1300" b="0" u="none" strike="noStrike" dirty="0">
                          <a:solidFill>
                            <a:srgbClr val="063E85"/>
                          </a:solidFill>
                          <a:effectLst/>
                        </a:rPr>
                        <a:t>, most ev.č.13-082</a:t>
                      </a:r>
                      <a:endParaRPr lang="en-US"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r" fontAlgn="b"/>
                      <a:r>
                        <a:rPr lang="cs-CZ" sz="1300" b="0" u="none" strike="noStrike">
                          <a:solidFill>
                            <a:srgbClr val="063E85"/>
                          </a:solidFill>
                          <a:effectLst/>
                        </a:rPr>
                        <a:t>0,033</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a:solidFill>
                            <a:srgbClr val="063E85"/>
                          </a:solidFill>
                          <a:effectLst/>
                        </a:rPr>
                        <a:t> </a:t>
                      </a:r>
                      <a:endParaRPr lang="cs-CZ" sz="1300" b="0" i="0" u="none" strike="noStrike">
                        <a:solidFill>
                          <a:srgbClr val="063E85"/>
                        </a:solidFill>
                        <a:effectLst/>
                        <a:latin typeface="Times New Roman" panose="02020603050405020304" pitchFamily="18" charset="0"/>
                      </a:endParaRPr>
                    </a:p>
                  </a:txBody>
                  <a:tcPr marL="45720" marR="45720" anchor="ctr"/>
                </a:tc>
                <a:extLst>
                  <a:ext uri="{0D108BD9-81ED-4DB2-BD59-A6C34878D82A}">
                    <a16:rowId xmlns:a16="http://schemas.microsoft.com/office/drawing/2014/main" val="4250316033"/>
                  </a:ext>
                </a:extLst>
              </a:tr>
              <a:tr h="324000">
                <a:tc>
                  <a:txBody>
                    <a:bodyPr/>
                    <a:lstStyle/>
                    <a:p>
                      <a:pPr algn="ctr" fontAlgn="ctr"/>
                      <a:r>
                        <a:rPr lang="cs-CZ" sz="1300" b="0" u="none" strike="noStrike">
                          <a:solidFill>
                            <a:srgbClr val="063E85"/>
                          </a:solidFill>
                          <a:effectLst/>
                        </a:rPr>
                        <a:t>2023</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ctr" fontAlgn="b"/>
                      <a:r>
                        <a:rPr lang="cs-CZ" sz="1300" b="0" u="none" strike="noStrike">
                          <a:solidFill>
                            <a:srgbClr val="063E85"/>
                          </a:solidFill>
                          <a:effectLst/>
                        </a:rPr>
                        <a:t>13</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dirty="0">
                          <a:solidFill>
                            <a:srgbClr val="063E85"/>
                          </a:solidFill>
                          <a:effectLst/>
                        </a:rPr>
                        <a:t>Ludvíkovice</a:t>
                      </a:r>
                      <a:endParaRPr lang="cs-CZ"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r" fontAlgn="b"/>
                      <a:r>
                        <a:rPr lang="cs-CZ" sz="1300" b="0" u="none" strike="noStrike" dirty="0">
                          <a:solidFill>
                            <a:srgbClr val="063E85"/>
                          </a:solidFill>
                          <a:effectLst/>
                        </a:rPr>
                        <a:t>1,100</a:t>
                      </a:r>
                      <a:endParaRPr lang="cs-CZ"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a:solidFill>
                            <a:srgbClr val="063E85"/>
                          </a:solidFill>
                          <a:effectLst/>
                        </a:rPr>
                        <a:t>         16 500 000 </a:t>
                      </a:r>
                      <a:endParaRPr lang="cs-CZ" sz="1300" b="0" i="0" u="none" strike="noStrike">
                        <a:solidFill>
                          <a:srgbClr val="063E85"/>
                        </a:solidFill>
                        <a:effectLst/>
                        <a:latin typeface="Times New Roman" panose="02020603050405020304" pitchFamily="18" charset="0"/>
                      </a:endParaRPr>
                    </a:p>
                  </a:txBody>
                  <a:tcPr marL="45720" marR="45720" anchor="ctr"/>
                </a:tc>
                <a:extLst>
                  <a:ext uri="{0D108BD9-81ED-4DB2-BD59-A6C34878D82A}">
                    <a16:rowId xmlns:a16="http://schemas.microsoft.com/office/drawing/2014/main" val="1401771999"/>
                  </a:ext>
                </a:extLst>
              </a:tr>
              <a:tr h="324000">
                <a:tc>
                  <a:txBody>
                    <a:bodyPr/>
                    <a:lstStyle/>
                    <a:p>
                      <a:pPr algn="ctr" fontAlgn="ctr"/>
                      <a:r>
                        <a:rPr lang="cs-CZ" sz="1300" b="0" u="none" strike="noStrike">
                          <a:solidFill>
                            <a:srgbClr val="063E85"/>
                          </a:solidFill>
                          <a:effectLst/>
                        </a:rPr>
                        <a:t>2023</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ctr" fontAlgn="b"/>
                      <a:r>
                        <a:rPr lang="cs-CZ" sz="1300" b="0" u="none" strike="noStrike">
                          <a:solidFill>
                            <a:srgbClr val="063E85"/>
                          </a:solidFill>
                          <a:effectLst/>
                        </a:rPr>
                        <a:t>13</a:t>
                      </a:r>
                      <a:endParaRPr lang="cs-CZ" sz="1300" b="0" i="0" u="none" strike="noStrike">
                        <a:solidFill>
                          <a:srgbClr val="063E85"/>
                        </a:solidFill>
                        <a:effectLst/>
                        <a:latin typeface="Times New Roman" panose="02020603050405020304" pitchFamily="18" charset="0"/>
                      </a:endParaRPr>
                    </a:p>
                  </a:txBody>
                  <a:tcPr marL="45720" marR="45720" anchor="ctr"/>
                </a:tc>
                <a:tc>
                  <a:txBody>
                    <a:bodyPr/>
                    <a:lstStyle/>
                    <a:p>
                      <a:pPr algn="l" fontAlgn="b"/>
                      <a:r>
                        <a:rPr lang="en-US" sz="1300" b="0" u="none" strike="noStrike">
                          <a:solidFill>
                            <a:srgbClr val="063E85"/>
                          </a:solidFill>
                          <a:effectLst/>
                        </a:rPr>
                        <a:t>Česká Kamenice, most ev.č. 13-092</a:t>
                      </a:r>
                      <a:endParaRPr lang="en-US" sz="1300" b="0" i="0" u="none" strike="noStrike">
                        <a:solidFill>
                          <a:srgbClr val="063E85"/>
                        </a:solidFill>
                        <a:effectLst/>
                        <a:latin typeface="Times New Roman" panose="02020603050405020304" pitchFamily="18" charset="0"/>
                      </a:endParaRPr>
                    </a:p>
                  </a:txBody>
                  <a:tcPr marL="45720" marR="45720" anchor="ctr"/>
                </a:tc>
                <a:tc>
                  <a:txBody>
                    <a:bodyPr/>
                    <a:lstStyle/>
                    <a:p>
                      <a:pPr algn="r" fontAlgn="b"/>
                      <a:r>
                        <a:rPr lang="cs-CZ" sz="1300" b="0" u="none" strike="noStrike" dirty="0">
                          <a:solidFill>
                            <a:srgbClr val="063E85"/>
                          </a:solidFill>
                          <a:effectLst/>
                        </a:rPr>
                        <a:t>0,000</a:t>
                      </a:r>
                      <a:endParaRPr lang="cs-CZ" sz="1300" b="0" i="0" u="none" strike="noStrike" dirty="0">
                        <a:solidFill>
                          <a:srgbClr val="063E85"/>
                        </a:solidFill>
                        <a:effectLst/>
                        <a:latin typeface="Times New Roman" panose="02020603050405020304" pitchFamily="18" charset="0"/>
                      </a:endParaRPr>
                    </a:p>
                  </a:txBody>
                  <a:tcPr marL="45720" marR="45720" anchor="ctr"/>
                </a:tc>
                <a:tc>
                  <a:txBody>
                    <a:bodyPr/>
                    <a:lstStyle/>
                    <a:p>
                      <a:pPr algn="l" fontAlgn="b"/>
                      <a:r>
                        <a:rPr lang="cs-CZ" sz="1300" b="0" u="none" strike="noStrike" dirty="0">
                          <a:solidFill>
                            <a:srgbClr val="063E85"/>
                          </a:solidFill>
                          <a:effectLst/>
                        </a:rPr>
                        <a:t> </a:t>
                      </a:r>
                      <a:endParaRPr lang="cs-CZ" sz="1300" b="0" i="0" u="none" strike="noStrike" dirty="0">
                        <a:solidFill>
                          <a:srgbClr val="063E85"/>
                        </a:solidFill>
                        <a:effectLst/>
                        <a:latin typeface="Times New Roman" panose="02020603050405020304" pitchFamily="18" charset="0"/>
                      </a:endParaRPr>
                    </a:p>
                  </a:txBody>
                  <a:tcPr marL="45720" marR="45720" anchor="ctr"/>
                </a:tc>
                <a:extLst>
                  <a:ext uri="{0D108BD9-81ED-4DB2-BD59-A6C34878D82A}">
                    <a16:rowId xmlns:a16="http://schemas.microsoft.com/office/drawing/2014/main" val="3737767304"/>
                  </a:ext>
                </a:extLst>
              </a:tr>
              <a:tr h="228265">
                <a:tc>
                  <a:txBody>
                    <a:bodyPr/>
                    <a:lstStyle/>
                    <a:p>
                      <a:pPr algn="ctr" fontAlgn="ctr"/>
                      <a:r>
                        <a:rPr lang="cs-CZ" sz="1200" b="0" u="none" strike="noStrike" dirty="0">
                          <a:solidFill>
                            <a:schemeClr val="bg1"/>
                          </a:solidFill>
                          <a:effectLst/>
                        </a:rPr>
                        <a:t>Celkem</a:t>
                      </a:r>
                      <a:endParaRPr lang="cs-CZ" sz="1200" b="0" i="0" u="none" strike="noStrike" dirty="0">
                        <a:solidFill>
                          <a:schemeClr val="bg1"/>
                        </a:solidFill>
                        <a:effectLst/>
                        <a:latin typeface="+mn-lt"/>
                      </a:endParaRPr>
                    </a:p>
                  </a:txBody>
                  <a:tcPr anchor="ctr"/>
                </a:tc>
                <a:tc>
                  <a:txBody>
                    <a:bodyPr/>
                    <a:lstStyle/>
                    <a:p>
                      <a:pPr algn="ctr" fontAlgn="b"/>
                      <a:endParaRPr lang="cs-CZ" sz="1200" b="0" i="0" u="none" strike="noStrike" dirty="0">
                        <a:solidFill>
                          <a:schemeClr val="bg1"/>
                        </a:solidFill>
                        <a:effectLst/>
                        <a:latin typeface="+mn-lt"/>
                      </a:endParaRPr>
                    </a:p>
                  </a:txBody>
                  <a:tcPr anchor="ctr"/>
                </a:tc>
                <a:tc>
                  <a:txBody>
                    <a:bodyPr/>
                    <a:lstStyle/>
                    <a:p>
                      <a:pPr algn="l" fontAlgn="b"/>
                      <a:endParaRPr lang="en-US" sz="1200" b="0" i="0" u="none" strike="noStrike" dirty="0">
                        <a:solidFill>
                          <a:schemeClr val="bg1"/>
                        </a:solidFill>
                        <a:effectLst/>
                        <a:latin typeface="+mn-lt"/>
                      </a:endParaRPr>
                    </a:p>
                  </a:txBody>
                  <a:tcPr anchor="ctr"/>
                </a:tc>
                <a:tc>
                  <a:txBody>
                    <a:bodyPr/>
                    <a:lstStyle/>
                    <a:p>
                      <a:pPr algn="r" fontAlgn="b"/>
                      <a:r>
                        <a:rPr lang="cs-CZ" sz="1200" b="0" u="none" strike="noStrike" dirty="0">
                          <a:solidFill>
                            <a:schemeClr val="bg1"/>
                          </a:solidFill>
                          <a:effectLst/>
                        </a:rPr>
                        <a:t>8,400</a:t>
                      </a:r>
                      <a:endParaRPr lang="cs-CZ" sz="1200" b="0" i="0" u="none" strike="noStrike" dirty="0">
                        <a:solidFill>
                          <a:schemeClr val="bg1"/>
                        </a:solidFill>
                        <a:effectLst/>
                        <a:latin typeface="+mn-lt"/>
                      </a:endParaRPr>
                    </a:p>
                  </a:txBody>
                  <a:tcPr anchor="ctr"/>
                </a:tc>
                <a:tc>
                  <a:txBody>
                    <a:bodyPr/>
                    <a:lstStyle/>
                    <a:p>
                      <a:pPr algn="r" fontAlgn="b"/>
                      <a:r>
                        <a:rPr lang="cs-CZ" sz="1200" b="0" u="none" strike="noStrike" dirty="0">
                          <a:solidFill>
                            <a:schemeClr val="bg1"/>
                          </a:solidFill>
                          <a:effectLst/>
                        </a:rPr>
                        <a:t>125 505 000</a:t>
                      </a:r>
                      <a:endParaRPr lang="cs-CZ" sz="1200" b="0" i="0" u="none" strike="noStrike" dirty="0">
                        <a:solidFill>
                          <a:schemeClr val="bg1"/>
                        </a:solidFill>
                        <a:effectLst/>
                        <a:latin typeface="+mn-lt"/>
                      </a:endParaRPr>
                    </a:p>
                  </a:txBody>
                  <a:tcPr anchor="ctr"/>
                </a:tc>
                <a:extLst>
                  <a:ext uri="{0D108BD9-81ED-4DB2-BD59-A6C34878D82A}">
                    <a16:rowId xmlns:a16="http://schemas.microsoft.com/office/drawing/2014/main" val="744377378"/>
                  </a:ext>
                </a:extLst>
              </a:tr>
            </a:tbl>
          </a:graphicData>
        </a:graphic>
      </p:graphicFrame>
    </p:spTree>
    <p:extLst>
      <p:ext uri="{BB962C8B-B14F-4D97-AF65-F5344CB8AC3E}">
        <p14:creationId xmlns:p14="http://schemas.microsoft.com/office/powerpoint/2010/main" val="1482391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id="{326D9F91-61DA-4193-A3AB-4B870AF8E6D2}"/>
              </a:ext>
            </a:extLst>
          </p:cNvPr>
          <p:cNvSpPr>
            <a:spLocks noGrp="1"/>
          </p:cNvSpPr>
          <p:nvPr>
            <p:ph type="title"/>
          </p:nvPr>
        </p:nvSpPr>
        <p:spPr/>
        <p:txBody>
          <a:bodyPr/>
          <a:lstStyle/>
          <a:p>
            <a:r>
              <a:rPr lang="cs-CZ" dirty="0"/>
              <a:t>Stav silnic v okrese Děčín</a:t>
            </a:r>
          </a:p>
        </p:txBody>
      </p:sp>
      <p:graphicFrame>
        <p:nvGraphicFramePr>
          <p:cNvPr id="6" name="Graf 5">
            <a:extLst>
              <a:ext uri="{FF2B5EF4-FFF2-40B4-BE49-F238E27FC236}">
                <a16:creationId xmlns:a16="http://schemas.microsoft.com/office/drawing/2014/main" id="{6538DC2A-C0BE-4D0B-8D60-7DA25AD02DE1}"/>
              </a:ext>
            </a:extLst>
          </p:cNvPr>
          <p:cNvGraphicFramePr>
            <a:graphicFrameLocks noGrp="1"/>
          </p:cNvGraphicFramePr>
          <p:nvPr>
            <p:extLst>
              <p:ext uri="{D42A27DB-BD31-4B8C-83A1-F6EECF244321}">
                <p14:modId xmlns:p14="http://schemas.microsoft.com/office/powerpoint/2010/main" val="503670177"/>
              </p:ext>
            </p:extLst>
          </p:nvPr>
        </p:nvGraphicFramePr>
        <p:xfrm>
          <a:off x="-1062693" y="795920"/>
          <a:ext cx="9307500" cy="568556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7" name="Graf 6">
            <a:extLst>
              <a:ext uri="{FF2B5EF4-FFF2-40B4-BE49-F238E27FC236}">
                <a16:creationId xmlns:a16="http://schemas.microsoft.com/office/drawing/2014/main" id="{22F8A75E-85C0-4DAC-8FB7-2B1E9762EE5B}"/>
              </a:ext>
            </a:extLst>
          </p:cNvPr>
          <p:cNvGraphicFramePr>
            <a:graphicFrameLocks noGrp="1"/>
          </p:cNvGraphicFramePr>
          <p:nvPr>
            <p:extLst>
              <p:ext uri="{D42A27DB-BD31-4B8C-83A1-F6EECF244321}">
                <p14:modId xmlns:p14="http://schemas.microsoft.com/office/powerpoint/2010/main" val="2044092418"/>
              </p:ext>
            </p:extLst>
          </p:nvPr>
        </p:nvGraphicFramePr>
        <p:xfrm>
          <a:off x="4222021" y="795823"/>
          <a:ext cx="9307500" cy="56844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839939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graphicEl>
                                              <a:chart seriesIdx="-3" categoryIdx="-3" bldStep="gridLegend"/>
                                            </p:graphicEl>
                                          </p:spTgt>
                                        </p:tgtEl>
                                        <p:attrNameLst>
                                          <p:attrName>style.visibility</p:attrName>
                                        </p:attrNameLst>
                                      </p:cBhvr>
                                      <p:to>
                                        <p:strVal val="visible"/>
                                      </p:to>
                                    </p:set>
                                    <p:animEffect transition="in" filter="fade">
                                      <p:cBhvr>
                                        <p:cTn id="7" dur="500"/>
                                        <p:tgtEl>
                                          <p:spTgt spid="6">
                                            <p:graphicEl>
                                              <a:chart seriesIdx="-3" categoryIdx="-3" bldStep="gridLegend"/>
                                            </p:graphicEl>
                                          </p:spTgt>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6">
                                            <p:graphicEl>
                                              <a:chart seriesIdx="0" categoryIdx="-4" bldStep="series"/>
                                            </p:graphicEl>
                                          </p:spTgt>
                                        </p:tgtEl>
                                        <p:attrNameLst>
                                          <p:attrName>style.visibility</p:attrName>
                                        </p:attrNameLst>
                                      </p:cBhvr>
                                      <p:to>
                                        <p:strVal val="visible"/>
                                      </p:to>
                                    </p:set>
                                    <p:animEffect transition="in" filter="wheel(1)">
                                      <p:cBhvr>
                                        <p:cTn id="11" dur="2000"/>
                                        <p:tgtEl>
                                          <p:spTgt spid="6">
                                            <p:graphicEl>
                                              <a:chart seriesIdx="0" categoryIdx="-4" bldStep="series"/>
                                            </p:graphicEl>
                                          </p:spTgt>
                                        </p:tgtEl>
                                      </p:cBhvr>
                                    </p:animEffect>
                                  </p:childTnLst>
                                </p:cTn>
                              </p:par>
                            </p:childTnLst>
                          </p:cTn>
                        </p:par>
                        <p:par>
                          <p:cTn id="12" fill="hold">
                            <p:stCondLst>
                              <p:cond delay="2500"/>
                            </p:stCondLst>
                            <p:childTnLst>
                              <p:par>
                                <p:cTn id="13" presetID="10" presetClass="entr" presetSubtype="0" fill="hold" grpId="0" nodeType="afterEffect">
                                  <p:stCondLst>
                                    <p:cond delay="0"/>
                                  </p:stCondLst>
                                  <p:childTnLst>
                                    <p:set>
                                      <p:cBhvr>
                                        <p:cTn id="14"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fade">
                                      <p:cBhvr>
                                        <p:cTn id="15" dur="500"/>
                                        <p:tgtEl>
                                          <p:spTgt spid="7">
                                            <p:graphicEl>
                                              <a:chart seriesIdx="-3" categoryIdx="-3" bldStep="gridLegend"/>
                                            </p:graphicEl>
                                          </p:spTgt>
                                        </p:tgtEl>
                                      </p:cBhvr>
                                    </p:animEffect>
                                  </p:childTnLst>
                                </p:cTn>
                              </p:par>
                            </p:childTnLst>
                          </p:cTn>
                        </p:par>
                        <p:par>
                          <p:cTn id="16" fill="hold">
                            <p:stCondLst>
                              <p:cond delay="3000"/>
                            </p:stCondLst>
                            <p:childTnLst>
                              <p:par>
                                <p:cTn id="17" presetID="21" presetClass="entr" presetSubtype="1" fill="hold" grpId="0" nodeType="afterEffect">
                                  <p:stCondLst>
                                    <p:cond delay="0"/>
                                  </p:stCondLst>
                                  <p:childTnLst>
                                    <p:set>
                                      <p:cBhvr>
                                        <p:cTn id="18" dur="1" fill="hold">
                                          <p:stCondLst>
                                            <p:cond delay="0"/>
                                          </p:stCondLst>
                                        </p:cTn>
                                        <p:tgtEl>
                                          <p:spTgt spid="7">
                                            <p:graphicEl>
                                              <a:chart seriesIdx="0" categoryIdx="-4" bldStep="series"/>
                                            </p:graphicEl>
                                          </p:spTgt>
                                        </p:tgtEl>
                                        <p:attrNameLst>
                                          <p:attrName>style.visibility</p:attrName>
                                        </p:attrNameLst>
                                      </p:cBhvr>
                                      <p:to>
                                        <p:strVal val="visible"/>
                                      </p:to>
                                    </p:set>
                                    <p:animEffect transition="in" filter="wheel(1)">
                                      <p:cBhvr>
                                        <p:cTn id="19" dur="2000"/>
                                        <p:tgtEl>
                                          <p:spTgt spid="7">
                                            <p:graphicEl>
                                              <a:chart seriesIdx="0" categoryIdx="-4" bldStep="series"/>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uiExpand="1">
        <p:bldSub>
          <a:bldChart bld="series"/>
        </p:bldSub>
      </p:bldGraphic>
      <p:bldGraphic spid="7" grpId="0" uiExpand="1">
        <p:bldSub>
          <a:bldChart bld="series"/>
        </p:bldSub>
      </p:bldGraphic>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1" name="Obrázek 10">
            <a:extLst>
              <a:ext uri="{FF2B5EF4-FFF2-40B4-BE49-F238E27FC236}">
                <a16:creationId xmlns:a16="http://schemas.microsoft.com/office/drawing/2014/main" id="{8C8EFBE7-835B-43CA-A9AB-7BFDA3E6AF13}"/>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0544" t="14348" r="10217" b="12934"/>
          <a:stretch/>
        </p:blipFill>
        <p:spPr>
          <a:xfrm>
            <a:off x="4229099" y="1838325"/>
            <a:ext cx="2314575" cy="2124075"/>
          </a:xfrm>
          <a:prstGeom prst="rect">
            <a:avLst/>
          </a:prstGeom>
        </p:spPr>
      </p:pic>
      <p:graphicFrame>
        <p:nvGraphicFramePr>
          <p:cNvPr id="12" name="Tabulka 12">
            <a:extLst>
              <a:ext uri="{FF2B5EF4-FFF2-40B4-BE49-F238E27FC236}">
                <a16:creationId xmlns:a16="http://schemas.microsoft.com/office/drawing/2014/main" id="{22E8DB17-EB8A-4EBF-B076-4CDF64687428}"/>
              </a:ext>
            </a:extLst>
          </p:cNvPr>
          <p:cNvGraphicFramePr>
            <a:graphicFrameLocks noGrp="1"/>
          </p:cNvGraphicFramePr>
          <p:nvPr>
            <p:extLst>
              <p:ext uri="{D42A27DB-BD31-4B8C-83A1-F6EECF244321}">
                <p14:modId xmlns:p14="http://schemas.microsoft.com/office/powerpoint/2010/main" val="1302180847"/>
              </p:ext>
            </p:extLst>
          </p:nvPr>
        </p:nvGraphicFramePr>
        <p:xfrm>
          <a:off x="4125119" y="4086223"/>
          <a:ext cx="2520000" cy="2124075"/>
        </p:xfrm>
        <a:graphic>
          <a:graphicData uri="http://schemas.openxmlformats.org/drawingml/2006/table">
            <a:tbl>
              <a:tblPr firstRow="1" bandRow="1">
                <a:tableStyleId>{5C22544A-7EE6-4342-B048-85BDC9FD1C3A}</a:tableStyleId>
              </a:tblPr>
              <a:tblGrid>
                <a:gridCol w="2520000">
                  <a:extLst>
                    <a:ext uri="{9D8B030D-6E8A-4147-A177-3AD203B41FA5}">
                      <a16:colId xmlns:a16="http://schemas.microsoft.com/office/drawing/2014/main" val="1099985013"/>
                    </a:ext>
                  </a:extLst>
                </a:gridCol>
              </a:tblGrid>
              <a:tr h="831131">
                <a:tc>
                  <a:txBody>
                    <a:bodyPr/>
                    <a:lstStyle/>
                    <a:p>
                      <a:pPr algn="ctr"/>
                      <a:r>
                        <a:rPr lang="cs-CZ" dirty="0"/>
                        <a:t>SPRÁVA CHOMUTOV</a:t>
                      </a:r>
                    </a:p>
                  </a:txBody>
                  <a:tcPr>
                    <a:solidFill>
                      <a:srgbClr val="063E85"/>
                    </a:solidFill>
                  </a:tcPr>
                </a:tc>
                <a:extLst>
                  <a:ext uri="{0D108BD9-81ED-4DB2-BD59-A6C34878D82A}">
                    <a16:rowId xmlns:a16="http://schemas.microsoft.com/office/drawing/2014/main" val="1375235483"/>
                  </a:ext>
                </a:extLst>
              </a:tr>
              <a:tr h="1292944">
                <a:tc>
                  <a:txBody>
                    <a:bodyPr/>
                    <a:lstStyle/>
                    <a:p>
                      <a:pPr algn="ctr"/>
                      <a:r>
                        <a:rPr lang="cs-CZ" sz="2105" b="0" i="0" u="none" strike="noStrike" kern="1200" baseline="0" dirty="0">
                          <a:solidFill>
                            <a:schemeClr val="dk1"/>
                          </a:solidFill>
                          <a:latin typeface="+mn-lt"/>
                          <a:ea typeface="+mn-ea"/>
                          <a:cs typeface="+mn-cs"/>
                        </a:rPr>
                        <a:t>Kochova 3975 </a:t>
                      </a:r>
                    </a:p>
                    <a:p>
                      <a:pPr algn="ctr"/>
                      <a:r>
                        <a:rPr lang="cs-CZ" sz="2105" b="0" i="0" u="none" strike="noStrike" kern="1200" baseline="0" dirty="0">
                          <a:solidFill>
                            <a:schemeClr val="dk1"/>
                          </a:solidFill>
                          <a:latin typeface="+mn-lt"/>
                          <a:ea typeface="+mn-ea"/>
                          <a:cs typeface="+mn-cs"/>
                        </a:rPr>
                        <a:t>430 01 Chomutov </a:t>
                      </a:r>
                    </a:p>
                    <a:p>
                      <a:pPr algn="ctr"/>
                      <a:r>
                        <a:rPr lang="cs-CZ" sz="2105" b="0" i="0" u="none" strike="noStrike" kern="1200" baseline="0" dirty="0">
                          <a:solidFill>
                            <a:schemeClr val="dk1"/>
                          </a:solidFill>
                          <a:latin typeface="+mn-lt"/>
                          <a:ea typeface="+mn-ea"/>
                          <a:cs typeface="+mn-cs"/>
                        </a:rPr>
                        <a:t>Tel</a:t>
                      </a:r>
                      <a:r>
                        <a:rPr lang="cs-CZ" sz="2105" b="0" i="0" u="none" strike="noStrike" kern="1200" baseline="0">
                          <a:solidFill>
                            <a:schemeClr val="dk1"/>
                          </a:solidFill>
                          <a:latin typeface="+mn-lt"/>
                          <a:ea typeface="+mn-ea"/>
                          <a:cs typeface="+mn-cs"/>
                        </a:rPr>
                        <a:t>.: </a:t>
                      </a:r>
                      <a:r>
                        <a:rPr lang="cs-CZ" sz="2105" kern="1200">
                          <a:solidFill>
                            <a:schemeClr val="dk1"/>
                          </a:solidFill>
                          <a:effectLst/>
                          <a:latin typeface="+mn-lt"/>
                          <a:ea typeface="+mn-ea"/>
                          <a:cs typeface="+mn-cs"/>
                        </a:rPr>
                        <a:t>954 908 522</a:t>
                      </a:r>
                      <a:endParaRPr lang="cs-CZ" sz="1800" dirty="0">
                        <a:latin typeface="Arial" panose="020B0604020202020204" pitchFamily="34" charset="0"/>
                        <a:cs typeface="Arial" panose="020B0604020202020204" pitchFamily="34" charset="0"/>
                      </a:endParaRPr>
                    </a:p>
                  </a:txBody>
                  <a:tcPr anchor="ctr">
                    <a:noFill/>
                  </a:tcPr>
                </a:tc>
                <a:extLst>
                  <a:ext uri="{0D108BD9-81ED-4DB2-BD59-A6C34878D82A}">
                    <a16:rowId xmlns:a16="http://schemas.microsoft.com/office/drawing/2014/main" val="2892199078"/>
                  </a:ext>
                </a:extLst>
              </a:tr>
            </a:tbl>
          </a:graphicData>
        </a:graphic>
      </p:graphicFrame>
    </p:spTree>
    <p:extLst>
      <p:ext uri="{BB962C8B-B14F-4D97-AF65-F5344CB8AC3E}">
        <p14:creationId xmlns:p14="http://schemas.microsoft.com/office/powerpoint/2010/main" val="414236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Prezentace ŘSD 4:3">
  <a:themeElements>
    <a:clrScheme name="Motiv ŘSD">
      <a:dk1>
        <a:srgbClr val="063E85"/>
      </a:dk1>
      <a:lt1>
        <a:sysClr val="window" lastClr="FFFFFF"/>
      </a:lt1>
      <a:dk2>
        <a:srgbClr val="063E85"/>
      </a:dk2>
      <a:lt2>
        <a:srgbClr val="FFFFFF"/>
      </a:lt2>
      <a:accent1>
        <a:srgbClr val="063E85"/>
      </a:accent1>
      <a:accent2>
        <a:srgbClr val="0093D3"/>
      </a:accent2>
      <a:accent3>
        <a:srgbClr val="F79646"/>
      </a:accent3>
      <a:accent4>
        <a:srgbClr val="FF0000"/>
      </a:accent4>
      <a:accent5>
        <a:srgbClr val="FFC000"/>
      </a:accent5>
      <a:accent6>
        <a:srgbClr val="92D050"/>
      </a:accent6>
      <a:hlink>
        <a:srgbClr val="0093D3"/>
      </a:hlink>
      <a:folHlink>
        <a:srgbClr val="0093D3"/>
      </a:folHlink>
    </a:clrScheme>
    <a:fontScheme name="Písma ŘSD">
      <a:majorFont>
        <a:latin typeface="Arial Black"/>
        <a:ea typeface=""/>
        <a:cs typeface=""/>
      </a:majorFont>
      <a:minorFont>
        <a:latin typeface="Arial"/>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lgn="l">
          <a:defRPr sz="2400" dirty="0" err="1" smtClean="0">
            <a:solidFill>
              <a:srgbClr val="063E85"/>
            </a:solidFill>
            <a:latin typeface="Arial" panose="020B0604020202020204" pitchFamily="34" charset="0"/>
            <a:cs typeface="Arial" panose="020B0604020202020204" pitchFamily="34" charset="0"/>
          </a:defRPr>
        </a:defPPr>
      </a:lstStyle>
    </a:txDef>
  </a:objectDefaults>
  <a:extraClrSchemeLst/>
  <a:extLst>
    <a:ext uri="{05A4C25C-085E-4340-85A3-A5531E510DB2}">
      <thm15:themeFamily xmlns:thm15="http://schemas.microsoft.com/office/thememl/2012/main" name="rsd-sablona prezentace_4-3.potx" id="{A11C76FA-888F-463A-BC98-F66E716241AB}" vid="{7AA77272-7D73-423E-A7F6-323AC4B5A7E8}"/>
    </a:ext>
  </a:extLst>
</a:theme>
</file>

<file path=ppt/theme/theme2.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Motiv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otiv ŘSD">
    <a:dk1>
      <a:srgbClr val="063E85"/>
    </a:dk1>
    <a:lt1>
      <a:sysClr val="window" lastClr="FFFFFF"/>
    </a:lt1>
    <a:dk2>
      <a:srgbClr val="063E85"/>
    </a:dk2>
    <a:lt2>
      <a:srgbClr val="FFFFFF"/>
    </a:lt2>
    <a:accent1>
      <a:srgbClr val="063E85"/>
    </a:accent1>
    <a:accent2>
      <a:srgbClr val="0093D3"/>
    </a:accent2>
    <a:accent3>
      <a:srgbClr val="F79646"/>
    </a:accent3>
    <a:accent4>
      <a:srgbClr val="FF0000"/>
    </a:accent4>
    <a:accent5>
      <a:srgbClr val="FFC000"/>
    </a:accent5>
    <a:accent6>
      <a:srgbClr val="92D050"/>
    </a:accent6>
    <a:hlink>
      <a:srgbClr val="0093D3"/>
    </a:hlink>
    <a:folHlink>
      <a:srgbClr val="0093D3"/>
    </a:folHlink>
  </a:clrScheme>
  <a:fontScheme name="Písma ŘSD">
    <a:majorFont>
      <a:latin typeface="Arial Black"/>
      <a:ea typeface=""/>
      <a:cs typeface=""/>
    </a:majorFont>
    <a:minorFont>
      <a:latin typeface="Arial"/>
      <a:ea typeface=""/>
      <a:cs typeface=""/>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
  <TotalTime>7380</TotalTime>
  <Words>2405</Words>
  <Application>Microsoft Office PowerPoint</Application>
  <PresentationFormat>Vlastní</PresentationFormat>
  <Paragraphs>573</Paragraphs>
  <Slides>29</Slides>
  <Notes>4</Notes>
  <HiddenSlides>0</HiddenSlides>
  <MMClips>0</MMClips>
  <ScaleCrop>false</ScaleCrop>
  <HeadingPairs>
    <vt:vector size="6" baseType="variant">
      <vt:variant>
        <vt:lpstr>Použitá písma</vt:lpstr>
      </vt:variant>
      <vt:variant>
        <vt:i4>5</vt:i4>
      </vt:variant>
      <vt:variant>
        <vt:lpstr>Motiv</vt:lpstr>
      </vt:variant>
      <vt:variant>
        <vt:i4>1</vt:i4>
      </vt:variant>
      <vt:variant>
        <vt:lpstr>Nadpisy snímků</vt:lpstr>
      </vt:variant>
      <vt:variant>
        <vt:i4>29</vt:i4>
      </vt:variant>
    </vt:vector>
  </HeadingPairs>
  <TitlesOfParts>
    <vt:vector size="35" baseType="lpstr">
      <vt:lpstr>Arial</vt:lpstr>
      <vt:lpstr>Calibri</vt:lpstr>
      <vt:lpstr>Courier New</vt:lpstr>
      <vt:lpstr>Times New Roman</vt:lpstr>
      <vt:lpstr>Wingdings</vt:lpstr>
      <vt:lpstr>Prezentace ŘSD 4:3</vt:lpstr>
      <vt:lpstr>Prezentace aplikace PowerPoint</vt:lpstr>
      <vt:lpstr>Obsah</vt:lpstr>
      <vt:lpstr>Investiční akce</vt:lpstr>
      <vt:lpstr>Mapa inv. akcí</vt:lpstr>
      <vt:lpstr>I/9 Lesné, přeložka</vt:lpstr>
      <vt:lpstr>I/9 Lesné, přeložka</vt:lpstr>
      <vt:lpstr>I/9 Lesné, přeložka</vt:lpstr>
      <vt:lpstr>I/9 Lesné, přeložka</vt:lpstr>
      <vt:lpstr>I/9 Lesné, přeložka</vt:lpstr>
      <vt:lpstr>I/9 Lesné, přeložka</vt:lpstr>
      <vt:lpstr>I/9 Lesné, přeložka</vt:lpstr>
      <vt:lpstr>Teoretické návrhy protihlukových stěn</vt:lpstr>
      <vt:lpstr>Prezentace aplikace PowerPoint</vt:lpstr>
      <vt:lpstr>Prezentace aplikace PowerPoint</vt:lpstr>
      <vt:lpstr>Prezentace aplikace PowerPoint</vt:lpstr>
      <vt:lpstr>Prezentace aplikace PowerPoint</vt:lpstr>
      <vt:lpstr>Neinvestiční akce</vt:lpstr>
      <vt:lpstr>Přehled postupu plánování a realizace oprav</vt:lpstr>
      <vt:lpstr>Cyklus plánování a oprav komunikací</vt:lpstr>
      <vt:lpstr>Porovnání plánování oprav a údržby silnic</vt:lpstr>
      <vt:lpstr>Přehled realizovaných a plánovaných oprav v okr. Děčín</vt:lpstr>
      <vt:lpstr>Přehled realizovaných a plánovaných oprav v okr. Děčín</vt:lpstr>
      <vt:lpstr>Přehled realizovaných a plánovaných oprav v okr. Děčín</vt:lpstr>
      <vt:lpstr>Stav mostů v okrese Děčín</vt:lpstr>
      <vt:lpstr>Přehled realizovaných oprav 2016–2021</vt:lpstr>
      <vt:lpstr>Mapa oprav 2021</vt:lpstr>
      <vt:lpstr>Opravy v přípravě (2022–2023)</vt:lpstr>
      <vt:lpstr>Stav silnic v okrese Děčín</vt:lpstr>
      <vt:lpstr>Prezentace aplikace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Dostavba D7 v úseku Slaný–Bitozeves</dc:title>
  <dc:creator>Václav Marvan, Ing.</dc:creator>
  <cp:lastModifiedBy>Štěpán Sedláček</cp:lastModifiedBy>
  <cp:revision>270</cp:revision>
  <dcterms:created xsi:type="dcterms:W3CDTF">2020-03-04T11:00:06Z</dcterms:created>
  <dcterms:modified xsi:type="dcterms:W3CDTF">2021-05-04T12:07:52Z</dcterms:modified>
</cp:coreProperties>
</file>